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7" r:id="rId38"/>
    <p:sldId id="298" r:id="rId39"/>
    <p:sldId id="299" r:id="rId40"/>
    <p:sldId id="293" r:id="rId41"/>
    <p:sldId id="295" r:id="rId42"/>
  </p:sldIdLst>
  <p:sldSz cx="12192000" cy="6858000"/>
  <p:notesSz cx="6858000" cy="9144000"/>
  <p:defaultTextStyle>
    <a:lvl1pPr marL="0" lvl="0" algn="l" defTabSz="914400">
      <a:defRPr sz="1800" kern="1200">
        <a:solidFill>
          <a:schemeClr val="tx1"/>
        </a:solidFill>
        <a:latin typeface="Calibri"/>
        <a:ea typeface="字魂105号-简雅黑"/>
      </a:defRPr>
    </a:lvl1pPr>
    <a:lvl2pPr marL="457200" lvl="1" algn="l" defTabSz="914400">
      <a:defRPr sz="1800" kern="1200">
        <a:solidFill>
          <a:schemeClr val="tx1"/>
        </a:solidFill>
        <a:latin typeface="Calibri"/>
        <a:ea typeface="字魂105号-简雅黑"/>
      </a:defRPr>
    </a:lvl2pPr>
    <a:lvl3pPr marL="914400" lvl="2" algn="l" defTabSz="914400">
      <a:defRPr sz="1800" kern="1200">
        <a:solidFill>
          <a:schemeClr val="tx1"/>
        </a:solidFill>
        <a:latin typeface="Calibri"/>
        <a:ea typeface="字魂105号-简雅黑"/>
      </a:defRPr>
    </a:lvl3pPr>
    <a:lvl4pPr marL="1371600" lvl="3" algn="l" defTabSz="914400">
      <a:defRPr sz="1800" kern="1200">
        <a:solidFill>
          <a:schemeClr val="tx1"/>
        </a:solidFill>
        <a:latin typeface="Calibri"/>
        <a:ea typeface="字魂105号-简雅黑"/>
      </a:defRPr>
    </a:lvl4pPr>
    <a:lvl5pPr marL="1828800" lvl="4" algn="l" defTabSz="914400">
      <a:defRPr sz="1800" kern="1200">
        <a:solidFill>
          <a:schemeClr val="tx1"/>
        </a:solidFill>
        <a:latin typeface="Calibri"/>
        <a:ea typeface="字魂105号-简雅黑"/>
      </a:defRPr>
    </a:lvl5pPr>
    <a:lvl6pPr marL="2286000" lvl="5" algn="l" defTabSz="914400">
      <a:defRPr sz="1800" kern="1200">
        <a:solidFill>
          <a:schemeClr val="tx1"/>
        </a:solidFill>
        <a:latin typeface="Calibri"/>
        <a:ea typeface="字魂105号-简雅黑"/>
      </a:defRPr>
    </a:lvl6pPr>
    <a:lvl7pPr marL="2743200" lvl="6" algn="l" defTabSz="914400">
      <a:defRPr sz="1800" kern="1200">
        <a:solidFill>
          <a:schemeClr val="tx1"/>
        </a:solidFill>
        <a:latin typeface="Calibri"/>
        <a:ea typeface="字魂105号-简雅黑"/>
      </a:defRPr>
    </a:lvl7pPr>
    <a:lvl8pPr marL="3200400" lvl="7" algn="l" defTabSz="914400">
      <a:defRPr sz="1800" kern="1200">
        <a:solidFill>
          <a:schemeClr val="tx1"/>
        </a:solidFill>
        <a:latin typeface="Calibri"/>
        <a:ea typeface="字魂105号-简雅黑"/>
      </a:defRPr>
    </a:lvl8pPr>
    <a:lvl9pPr marL="3657600" lvl="8" algn="l" defTabSz="914400">
      <a:defRPr sz="1800" kern="1200">
        <a:solidFill>
          <a:schemeClr val="tx1"/>
        </a:solidFill>
        <a:latin typeface="Calibri"/>
        <a:ea typeface="字魂105号-简雅黑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9" autoAdjust="0"/>
    <p:restoredTop sz="71911" autoAdjust="0"/>
  </p:normalViewPr>
  <p:slideViewPr>
    <p:cSldViewPr>
      <p:cViewPr varScale="1">
        <p:scale>
          <a:sx n="48" d="100"/>
          <a:sy n="48" d="100"/>
        </p:scale>
        <p:origin x="-12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t>2019/7/15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42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6443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161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1524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7942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4380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7021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9426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5833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366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8834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9342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2285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2189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055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3782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7801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8327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638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4591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97280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20872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54703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03946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36810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021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4032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869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9476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lvl="0" algn="ctr">
              <a:defRPr sz="6000"/>
            </a:lvl1pPr>
          </a:lstStyle>
          <a:p>
            <a:r>
              <a:rPr lang="zh-CN" altLang="zh-CN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 altLang="zh-CN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F874C14-8D0F-4869-81C9-50E9A99BA356}" type="datetimeFigureOut">
              <a:rPr lang="zh-CN" altLang="zh-CN"/>
              <a:t>2023/5/6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5ECE958-D113-4EFE-BDAF-CD8C2200CE2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F4F7E83-8BB7-433D-92EB-24AD73A67FFD}" type="datetimeFigureOut">
              <a:rPr lang="zh-CN" altLang="zh-CN"/>
              <a:t>2023/5/6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E2F9384-4555-47D0-B637-6755580D5DF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 alt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>
              <a:defRPr sz="1200">
                <a:solidFill>
                  <a:schemeClr val="tx1">
                    <a:tint val="75000"/>
                  </a:schemeClr>
                </a:solidFill>
                <a:ea typeface="字魂105号-简雅黑"/>
              </a:defRPr>
            </a:lvl1pPr>
          </a:lstStyle>
          <a:p>
            <a:fld id="{B84DC244-06E3-4F00-A765-A6531D9E69B6}" type="datetimeFigureOut">
              <a:rPr lang="zh-CN" altLang="zh-CN"/>
              <a:t>2023/5/6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ctr">
              <a:defRPr sz="1200">
                <a:solidFill>
                  <a:schemeClr val="tx1">
                    <a:tint val="75000"/>
                  </a:schemeClr>
                </a:solidFill>
                <a:ea typeface="字魂105号-简雅黑"/>
              </a:defRPr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r">
              <a:defRPr sz="1200">
                <a:solidFill>
                  <a:schemeClr val="tx1">
                    <a:tint val="75000"/>
                  </a:schemeClr>
                </a:solidFill>
                <a:ea typeface="字魂105号-简雅黑"/>
              </a:defRPr>
            </a:lvl1pPr>
          </a:lstStyle>
          <a:p>
            <a:fld id="{B905D711-8F25-46AC-B9A3-82F3F732A9DA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字魂105号-简雅黑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Calibri"/>
          <a:ea typeface="字魂105号-简雅黑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Calibri"/>
          <a:ea typeface="字魂105号-简雅黑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Calibri"/>
          <a:ea typeface="字魂105号-简雅黑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字魂105号-简雅黑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字魂105号-简雅黑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字魂105号-简雅黑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字魂105号-简雅黑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字魂105号-简雅黑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字魂105号-简雅黑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/>
          <a:ea typeface="字魂105号-简雅黑"/>
        </a:defRPr>
      </a:lvl1pPr>
      <a:lvl2pPr marL="457200" lvl="1" algn="l" defTabSz="914400">
        <a:defRPr sz="1800" kern="1200">
          <a:solidFill>
            <a:schemeClr val="tx1"/>
          </a:solidFill>
          <a:latin typeface="Calibri"/>
          <a:ea typeface="字魂105号-简雅黑"/>
        </a:defRPr>
      </a:lvl2pPr>
      <a:lvl3pPr marL="914400" lvl="2" algn="l" defTabSz="914400">
        <a:defRPr sz="1800" kern="1200">
          <a:solidFill>
            <a:schemeClr val="tx1"/>
          </a:solidFill>
          <a:latin typeface="Calibri"/>
          <a:ea typeface="字魂105号-简雅黑"/>
        </a:defRPr>
      </a:lvl3pPr>
      <a:lvl4pPr marL="1371600" lvl="3" algn="l" defTabSz="914400">
        <a:defRPr sz="1800" kern="1200">
          <a:solidFill>
            <a:schemeClr val="tx1"/>
          </a:solidFill>
          <a:latin typeface="Calibri"/>
          <a:ea typeface="字魂105号-简雅黑"/>
        </a:defRPr>
      </a:lvl4pPr>
      <a:lvl5pPr marL="1828800" lvl="4" algn="l" defTabSz="914400">
        <a:defRPr sz="1800" kern="1200">
          <a:solidFill>
            <a:schemeClr val="tx1"/>
          </a:solidFill>
          <a:latin typeface="Calibri"/>
          <a:ea typeface="字魂105号-简雅黑"/>
        </a:defRPr>
      </a:lvl5pPr>
      <a:lvl6pPr marL="2286000" lvl="5" algn="l" defTabSz="914400">
        <a:defRPr sz="1800" kern="1200">
          <a:solidFill>
            <a:schemeClr val="tx1"/>
          </a:solidFill>
          <a:latin typeface="Calibri"/>
          <a:ea typeface="字魂105号-简雅黑"/>
        </a:defRPr>
      </a:lvl6pPr>
      <a:lvl7pPr marL="2743200" lvl="6" algn="l" defTabSz="914400">
        <a:defRPr sz="1800" kern="1200">
          <a:solidFill>
            <a:schemeClr val="tx1"/>
          </a:solidFill>
          <a:latin typeface="Calibri"/>
          <a:ea typeface="字魂105号-简雅黑"/>
        </a:defRPr>
      </a:lvl7pPr>
      <a:lvl8pPr marL="3200400" lvl="7" algn="l" defTabSz="914400">
        <a:defRPr sz="1800" kern="1200">
          <a:solidFill>
            <a:schemeClr val="tx1"/>
          </a:solidFill>
          <a:latin typeface="Calibri"/>
          <a:ea typeface="字魂105号-简雅黑"/>
        </a:defRPr>
      </a:lvl8pPr>
      <a:lvl9pPr marL="3657600" lvl="8" algn="l" defTabSz="914400">
        <a:defRPr sz="1800" kern="1200">
          <a:solidFill>
            <a:schemeClr val="tx1"/>
          </a:solidFill>
          <a:latin typeface="Calibri"/>
          <a:ea typeface="字魂105号-简雅黑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1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cw.jnu.edu.cn" TargetMode="Externa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0" y="4023"/>
            <a:ext cx="12192000" cy="684995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848350" y="617220"/>
            <a:ext cx="1428750" cy="1428750"/>
          </a:xfrm>
          <a:prstGeom prst="ellipse">
            <a:avLst/>
          </a:prstGeom>
          <a:solidFill>
            <a:srgbClr val="152986">
              <a:alpha val="27000"/>
            </a:srgbClr>
          </a:solid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8915400" y="3323590"/>
            <a:ext cx="2453005" cy="247078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301105" y="5669280"/>
            <a:ext cx="365125" cy="365125"/>
          </a:xfrm>
          <a:prstGeom prst="ellipse">
            <a:avLst/>
          </a:prstGeom>
          <a:solidFill>
            <a:srgbClr val="152986">
              <a:alpha val="56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430510" y="4410075"/>
            <a:ext cx="227330" cy="227330"/>
          </a:xfrm>
          <a:prstGeom prst="ellipse">
            <a:avLst/>
          </a:prstGeom>
          <a:solidFill>
            <a:srgbClr val="152986">
              <a:alpha val="56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99640" y="1536079"/>
            <a:ext cx="9455150" cy="421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zh-CN" altLang="zh-CN" sz="7200" b="1" i="1" dirty="0">
                <a:solidFill>
                  <a:srgbClr val="262626"/>
                </a:solidFill>
                <a:latin typeface="微软雅黑"/>
                <a:ea typeface="微软雅黑"/>
              </a:rPr>
              <a:t>暨南大学</a:t>
            </a:r>
          </a:p>
          <a:p>
            <a:pPr lvl="0" algn="l">
              <a:lnSpc>
                <a:spcPct val="130000"/>
              </a:lnSpc>
            </a:pPr>
            <a:r>
              <a:rPr lang="zh-CN" altLang="zh-CN" sz="7200" b="1" dirty="0">
                <a:solidFill>
                  <a:srgbClr val="262626"/>
                </a:solidFill>
                <a:latin typeface="微软雅黑"/>
                <a:ea typeface="微软雅黑"/>
              </a:rPr>
              <a:t>新版网上报销系统</a:t>
            </a:r>
          </a:p>
          <a:p>
            <a:pPr lvl="0" algn="r">
              <a:lnSpc>
                <a:spcPct val="130000"/>
              </a:lnSpc>
            </a:pPr>
            <a:endParaRPr lang="zh-CN" altLang="zh-CN" sz="1600" b="1" dirty="0">
              <a:solidFill>
                <a:srgbClr val="262626"/>
              </a:solidFill>
              <a:latin typeface="微软雅黑"/>
              <a:ea typeface="微软雅黑"/>
            </a:endParaRPr>
          </a:p>
          <a:p>
            <a:pPr lvl="0" algn="r">
              <a:lnSpc>
                <a:spcPct val="130000"/>
              </a:lnSpc>
            </a:pPr>
            <a:r>
              <a:rPr lang="zh-CN" altLang="zh-CN" sz="2400" b="1" dirty="0">
                <a:solidFill>
                  <a:srgbClr val="262626"/>
                </a:solidFill>
                <a:latin typeface="微软雅黑"/>
                <a:ea typeface="微软雅黑"/>
              </a:rPr>
              <a:t>财务与国有资产管理处</a:t>
            </a:r>
          </a:p>
          <a:p>
            <a:pPr lvl="0" algn="r">
              <a:lnSpc>
                <a:spcPct val="130000"/>
              </a:lnSpc>
            </a:pPr>
            <a:r>
              <a:rPr lang="en-US" altLang="en-US" sz="2400" b="1" dirty="0">
                <a:solidFill>
                  <a:srgbClr val="262626"/>
                </a:solidFill>
                <a:latin typeface="微软雅黑"/>
                <a:ea typeface="微软雅黑"/>
              </a:rPr>
              <a:t>2023</a:t>
            </a:r>
            <a:r>
              <a:rPr lang="zh-CN" altLang="zh-CN" sz="2400" b="1" dirty="0" smtClean="0">
                <a:solidFill>
                  <a:srgbClr val="262626"/>
                </a:solidFill>
                <a:latin typeface="微软雅黑"/>
                <a:ea typeface="微软雅黑"/>
              </a:rPr>
              <a:t>年</a:t>
            </a:r>
            <a:r>
              <a:rPr lang="en-US" altLang="en-US" sz="2400" b="1" dirty="0" smtClean="0">
                <a:solidFill>
                  <a:srgbClr val="262626"/>
                </a:solidFill>
                <a:latin typeface="微软雅黑"/>
                <a:ea typeface="微软雅黑"/>
              </a:rPr>
              <a:t>5</a:t>
            </a:r>
            <a:r>
              <a:rPr lang="zh-CN" altLang="zh-CN" sz="2400" b="1" dirty="0" smtClean="0">
                <a:solidFill>
                  <a:srgbClr val="262626"/>
                </a:solidFill>
                <a:latin typeface="微软雅黑"/>
                <a:ea typeface="微软雅黑"/>
              </a:rPr>
              <a:t>月</a:t>
            </a:r>
            <a:endParaRPr lang="zh-CN" altLang="zh-CN" sz="2400" b="1" dirty="0">
              <a:solidFill>
                <a:srgbClr val="262626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101148"/>
            <a:ext cx="4527550" cy="67012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整体流程</a:t>
            </a: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670782" y="3839224"/>
            <a:ext cx="10850563" cy="0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51" name="组合 50"/>
          <p:cNvGrpSpPr/>
          <p:nvPr/>
        </p:nvGrpSpPr>
        <p:grpSpPr>
          <a:xfrm>
            <a:off x="1816964" y="3718581"/>
            <a:ext cx="241286" cy="241286"/>
            <a:chOff x="1860557" y="2475627"/>
            <a:chExt cx="241286" cy="241286"/>
          </a:xfrm>
          <a:noFill/>
        </p:grpSpPr>
        <p:sp>
          <p:nvSpPr>
            <p:cNvPr id="37" name="椭圆 36"/>
            <p:cNvSpPr/>
            <p:nvPr/>
          </p:nvSpPr>
          <p:spPr>
            <a:xfrm>
              <a:off x="18605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9208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108804" y="3718581"/>
            <a:ext cx="241286" cy="241286"/>
            <a:chOff x="4603757" y="2475627"/>
            <a:chExt cx="241286" cy="241286"/>
          </a:xfrm>
          <a:noFill/>
        </p:grpSpPr>
        <p:sp>
          <p:nvSpPr>
            <p:cNvPr id="39" name="椭圆 38"/>
            <p:cNvSpPr/>
            <p:nvPr/>
          </p:nvSpPr>
          <p:spPr>
            <a:xfrm>
              <a:off x="46037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lvl="0" algn="r">
                <a:lnSpc>
                  <a:spcPct val="130000"/>
                </a:lnSpc>
                <a:buClrTx/>
                <a:buSzTx/>
                <a:buFontTx/>
              </a:pPr>
              <a:endParaRPr lang="zh-CN" altLang="zh-CN" sz="160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6640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400644" y="3718581"/>
            <a:ext cx="241286" cy="241286"/>
            <a:chOff x="7346957" y="2475627"/>
            <a:chExt cx="241286" cy="241286"/>
          </a:xfrm>
          <a:noFill/>
        </p:grpSpPr>
        <p:sp>
          <p:nvSpPr>
            <p:cNvPr id="41" name="椭圆 40"/>
            <p:cNvSpPr/>
            <p:nvPr/>
          </p:nvSpPr>
          <p:spPr>
            <a:xfrm>
              <a:off x="73469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4072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046564" y="3718581"/>
            <a:ext cx="241286" cy="241286"/>
            <a:chOff x="10090157" y="2475627"/>
            <a:chExt cx="241286" cy="241286"/>
          </a:xfrm>
          <a:noFill/>
        </p:grpSpPr>
        <p:sp>
          <p:nvSpPr>
            <p:cNvPr id="49" name="椭圆 48"/>
            <p:cNvSpPr/>
            <p:nvPr/>
          </p:nvSpPr>
          <p:spPr>
            <a:xfrm>
              <a:off x="100901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01504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3462884" y="3718581"/>
            <a:ext cx="241286" cy="241286"/>
            <a:chOff x="4603757" y="2475627"/>
            <a:chExt cx="241286" cy="241286"/>
          </a:xfrm>
          <a:noFill/>
        </p:grpSpPr>
        <p:sp>
          <p:nvSpPr>
            <p:cNvPr id="57" name="椭圆 38"/>
            <p:cNvSpPr/>
            <p:nvPr/>
          </p:nvSpPr>
          <p:spPr>
            <a:xfrm>
              <a:off x="46037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lvl="0" algn="r">
                <a:lnSpc>
                  <a:spcPct val="130000"/>
                </a:lnSpc>
                <a:buClrTx/>
                <a:buSzTx/>
                <a:buFontTx/>
              </a:pPr>
              <a:endParaRPr lang="zh-CN" altLang="zh-CN" sz="160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8" name="椭圆 39"/>
            <p:cNvSpPr/>
            <p:nvPr/>
          </p:nvSpPr>
          <p:spPr>
            <a:xfrm>
              <a:off x="46640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754724" y="3718581"/>
            <a:ext cx="241286" cy="241286"/>
            <a:chOff x="7346957" y="2475627"/>
            <a:chExt cx="241286" cy="241286"/>
          </a:xfrm>
          <a:noFill/>
        </p:grpSpPr>
        <p:sp>
          <p:nvSpPr>
            <p:cNvPr id="60" name="椭圆 40"/>
            <p:cNvSpPr/>
            <p:nvPr/>
          </p:nvSpPr>
          <p:spPr>
            <a:xfrm>
              <a:off x="73469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1" name="椭圆 41"/>
            <p:cNvSpPr/>
            <p:nvPr/>
          </p:nvSpPr>
          <p:spPr>
            <a:xfrm>
              <a:off x="74072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62" name="任意多边形: 形状 3"/>
          <p:cNvSpPr/>
          <p:nvPr/>
        </p:nvSpPr>
        <p:spPr>
          <a:xfrm rot="10800000" flipV="1">
            <a:off x="829945" y="1244112"/>
            <a:ext cx="2171991" cy="2378376"/>
          </a:xfrm>
          <a:custGeom>
            <a:avLst/>
            <a:gdLst/>
            <a:ahLst/>
            <a:cxnLst/>
            <a:rect l="l" t="t" r="r" b="b"/>
            <a:pathLst>
              <a:path w="2171991" h="2952228">
                <a:moveTo>
                  <a:pt x="46915" y="0"/>
                </a:moveTo>
                <a:lnTo>
                  <a:pt x="2125076" y="0"/>
                </a:lnTo>
                <a:cubicBezTo>
                  <a:pt x="2150986" y="0"/>
                  <a:pt x="2171991" y="26229"/>
                  <a:pt x="2171991" y="58583"/>
                </a:cubicBezTo>
                <a:lnTo>
                  <a:pt x="2171991" y="2573167"/>
                </a:lnTo>
                <a:cubicBezTo>
                  <a:pt x="2171991" y="2605521"/>
                  <a:pt x="2150986" y="2631750"/>
                  <a:pt x="2125076" y="2631750"/>
                </a:cubicBezTo>
                <a:lnTo>
                  <a:pt x="1234851" y="2631750"/>
                </a:lnTo>
                <a:lnTo>
                  <a:pt x="1085995" y="2952228"/>
                </a:lnTo>
                <a:lnTo>
                  <a:pt x="937139" y="2631750"/>
                </a:lnTo>
                <a:lnTo>
                  <a:pt x="46915" y="2631750"/>
                </a:lnTo>
                <a:cubicBezTo>
                  <a:pt x="21005" y="2631750"/>
                  <a:pt x="0" y="2605521"/>
                  <a:pt x="0" y="2573167"/>
                </a:cubicBezTo>
                <a:lnTo>
                  <a:pt x="0" y="58583"/>
                </a:lnTo>
                <a:cubicBezTo>
                  <a:pt x="0" y="26229"/>
                  <a:pt x="21005" y="0"/>
                  <a:pt x="469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64592" dist="175260" dir="18060000" algn="ctr" rotWithShape="0">
              <a:srgbClr val="000000">
                <a:alpha val="10000"/>
                <a:lumMod val="25000"/>
              </a:srgbClr>
            </a:outerShdw>
          </a:effectLst>
        </p:spPr>
        <p:txBody>
          <a:bodyPr vert="horz" wrap="square" lIns="91440" tIns="45720" rIns="91440" bIns="45720" numCol="1" spcCol="0" anchor="ctr" anchorCtr="0">
            <a:normAutofit/>
          </a:bodyPr>
          <a:lstStyle/>
          <a:p>
            <a:pPr algn="ctr" defTabSz="914400">
              <a:lnSpc>
                <a:spcPct val="130000"/>
              </a:lnSpc>
            </a:pPr>
            <a:endParaRPr lang="zh-CN" altLang="zh-CN" sz="2000" b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63" name="文本框 51"/>
          <p:cNvSpPr txBox="1"/>
          <p:nvPr/>
        </p:nvSpPr>
        <p:spPr>
          <a:xfrm>
            <a:off x="908715" y="2010766"/>
            <a:ext cx="1998176" cy="705109"/>
          </a:xfrm>
          <a:prstGeom prst="rect">
            <a:avLst/>
          </a:prstGeom>
          <a:noFill/>
          <a:ln/>
        </p:spPr>
        <p:txBody>
          <a:bodyPr wrap="square"/>
          <a:lstStyle/>
          <a:p>
            <a:pPr lvl="0" algn="l">
              <a:lnSpc>
                <a:spcPct val="130000"/>
              </a:lnSpc>
            </a:pPr>
            <a:r>
              <a:rPr lang="en-US" altLang="en-US" sz="2800" b="1">
                <a:solidFill>
                  <a:srgbClr val="000000"/>
                </a:solidFill>
                <a:latin typeface="微软雅黑"/>
                <a:ea typeface="微软雅黑"/>
              </a:rPr>
              <a:t>1 </a:t>
            </a:r>
            <a:r>
              <a:rPr lang="zh-CN" altLang="zh-CN" sz="2800" b="1">
                <a:solidFill>
                  <a:srgbClr val="000000"/>
                </a:solidFill>
                <a:latin typeface="微软雅黑"/>
                <a:ea typeface="微软雅黑"/>
              </a:rPr>
              <a:t>制单提交</a:t>
            </a:r>
          </a:p>
        </p:txBody>
      </p:sp>
      <p:sp>
        <p:nvSpPr>
          <p:cNvPr id="64" name="任意多边形: 形状 3"/>
          <p:cNvSpPr/>
          <p:nvPr/>
        </p:nvSpPr>
        <p:spPr>
          <a:xfrm rot="10800000" flipV="1">
            <a:off x="4122538" y="1244112"/>
            <a:ext cx="2171991" cy="2378376"/>
          </a:xfrm>
          <a:custGeom>
            <a:avLst/>
            <a:gdLst/>
            <a:ahLst/>
            <a:cxnLst/>
            <a:rect l="l" t="t" r="r" b="b"/>
            <a:pathLst>
              <a:path w="2171991" h="2952228">
                <a:moveTo>
                  <a:pt x="46915" y="0"/>
                </a:moveTo>
                <a:lnTo>
                  <a:pt x="2125076" y="0"/>
                </a:lnTo>
                <a:cubicBezTo>
                  <a:pt x="2150986" y="0"/>
                  <a:pt x="2171991" y="26229"/>
                  <a:pt x="2171991" y="58583"/>
                </a:cubicBezTo>
                <a:lnTo>
                  <a:pt x="2171991" y="2573167"/>
                </a:lnTo>
                <a:cubicBezTo>
                  <a:pt x="2171991" y="2605521"/>
                  <a:pt x="2150986" y="2631750"/>
                  <a:pt x="2125076" y="2631750"/>
                </a:cubicBezTo>
                <a:lnTo>
                  <a:pt x="1234851" y="2631750"/>
                </a:lnTo>
                <a:lnTo>
                  <a:pt x="1085995" y="2952228"/>
                </a:lnTo>
                <a:lnTo>
                  <a:pt x="937139" y="2631750"/>
                </a:lnTo>
                <a:lnTo>
                  <a:pt x="46915" y="2631750"/>
                </a:lnTo>
                <a:cubicBezTo>
                  <a:pt x="21005" y="2631750"/>
                  <a:pt x="0" y="2605521"/>
                  <a:pt x="0" y="2573167"/>
                </a:cubicBezTo>
                <a:lnTo>
                  <a:pt x="0" y="58583"/>
                </a:lnTo>
                <a:cubicBezTo>
                  <a:pt x="0" y="26229"/>
                  <a:pt x="21005" y="0"/>
                  <a:pt x="469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64592" dist="175260" dir="18060000" algn="ctr" rotWithShape="0">
              <a:srgbClr val="000000">
                <a:alpha val="10000"/>
                <a:lumMod val="25000"/>
              </a:srgbClr>
            </a:outerShdw>
          </a:effectLst>
        </p:spPr>
        <p:txBody>
          <a:bodyPr vert="horz" wrap="square" lIns="91440" tIns="45720" rIns="91440" bIns="45720" numCol="1" spcCol="0" anchor="ctr" anchorCtr="0">
            <a:normAutofit/>
          </a:bodyPr>
          <a:lstStyle/>
          <a:p>
            <a:pPr algn="ctr" defTabSz="914400">
              <a:lnSpc>
                <a:spcPct val="130000"/>
              </a:lnSpc>
            </a:pPr>
            <a:endParaRPr lang="zh-CN" altLang="zh-CN" sz="2000" b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65" name="文本框 51"/>
          <p:cNvSpPr txBox="1"/>
          <p:nvPr/>
        </p:nvSpPr>
        <p:spPr>
          <a:xfrm>
            <a:off x="4181410" y="2118845"/>
            <a:ext cx="2194572" cy="488950"/>
          </a:xfrm>
          <a:prstGeom prst="rect">
            <a:avLst/>
          </a:prstGeom>
          <a:noFill/>
          <a:ln/>
        </p:spPr>
        <p:txBody>
          <a:bodyPr wrap="square"/>
          <a:lstStyle/>
          <a:p>
            <a:pPr lvl="0" algn="l">
              <a:lnSpc>
                <a:spcPct val="130000"/>
              </a:lnSpc>
            </a:pPr>
            <a:r>
              <a:rPr lang="en-US" altLang="en-US" sz="2800" b="1">
                <a:solidFill>
                  <a:srgbClr val="000000"/>
                </a:solidFill>
                <a:latin typeface="微软雅黑"/>
                <a:ea typeface="微软雅黑"/>
              </a:rPr>
              <a:t>3 </a:t>
            </a:r>
            <a:r>
              <a:rPr lang="zh-CN" altLang="zh-CN" sz="2800" b="1">
                <a:solidFill>
                  <a:srgbClr val="000000"/>
                </a:solidFill>
                <a:latin typeface="微软雅黑"/>
                <a:ea typeface="微软雅黑"/>
              </a:rPr>
              <a:t>线上审批</a:t>
            </a:r>
          </a:p>
        </p:txBody>
      </p:sp>
      <p:sp>
        <p:nvSpPr>
          <p:cNvPr id="66" name="任意多边形: 形状 3"/>
          <p:cNvSpPr/>
          <p:nvPr/>
        </p:nvSpPr>
        <p:spPr>
          <a:xfrm rot="10800000" flipV="1">
            <a:off x="7443352" y="1244112"/>
            <a:ext cx="2171991" cy="2378376"/>
          </a:xfrm>
          <a:custGeom>
            <a:avLst/>
            <a:gdLst/>
            <a:ahLst/>
            <a:cxnLst/>
            <a:rect l="l" t="t" r="r" b="b"/>
            <a:pathLst>
              <a:path w="2171991" h="2952228">
                <a:moveTo>
                  <a:pt x="46915" y="0"/>
                </a:moveTo>
                <a:lnTo>
                  <a:pt x="2125076" y="0"/>
                </a:lnTo>
                <a:cubicBezTo>
                  <a:pt x="2150986" y="0"/>
                  <a:pt x="2171991" y="26229"/>
                  <a:pt x="2171991" y="58583"/>
                </a:cubicBezTo>
                <a:lnTo>
                  <a:pt x="2171991" y="2573167"/>
                </a:lnTo>
                <a:cubicBezTo>
                  <a:pt x="2171991" y="2605521"/>
                  <a:pt x="2150986" y="2631750"/>
                  <a:pt x="2125076" y="2631750"/>
                </a:cubicBezTo>
                <a:lnTo>
                  <a:pt x="1234851" y="2631750"/>
                </a:lnTo>
                <a:lnTo>
                  <a:pt x="1085995" y="2952228"/>
                </a:lnTo>
                <a:lnTo>
                  <a:pt x="937139" y="2631750"/>
                </a:lnTo>
                <a:lnTo>
                  <a:pt x="46915" y="2631750"/>
                </a:lnTo>
                <a:cubicBezTo>
                  <a:pt x="21005" y="2631750"/>
                  <a:pt x="0" y="2605521"/>
                  <a:pt x="0" y="2573167"/>
                </a:cubicBezTo>
                <a:lnTo>
                  <a:pt x="0" y="58583"/>
                </a:lnTo>
                <a:cubicBezTo>
                  <a:pt x="0" y="26229"/>
                  <a:pt x="21005" y="0"/>
                  <a:pt x="469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64592" dist="175260" dir="18060000" algn="ctr" rotWithShape="0">
              <a:srgbClr val="000000">
                <a:alpha val="10000"/>
                <a:lumMod val="25000"/>
              </a:srgbClr>
            </a:outerShdw>
          </a:effectLst>
        </p:spPr>
        <p:txBody>
          <a:bodyPr vert="horz" wrap="square" lIns="91440" tIns="45720" rIns="91440" bIns="45720" numCol="1" spcCol="0" anchor="ctr" anchorCtr="0">
            <a:normAutofit/>
          </a:bodyPr>
          <a:lstStyle/>
          <a:p>
            <a:pPr algn="ctr" defTabSz="914400">
              <a:lnSpc>
                <a:spcPct val="130000"/>
              </a:lnSpc>
            </a:pPr>
            <a:endParaRPr lang="zh-CN" altLang="zh-CN" sz="2000" b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67" name="文本框 51"/>
          <p:cNvSpPr txBox="1"/>
          <p:nvPr/>
        </p:nvSpPr>
        <p:spPr>
          <a:xfrm>
            <a:off x="7522198" y="2118845"/>
            <a:ext cx="2153687" cy="488950"/>
          </a:xfrm>
          <a:prstGeom prst="rect">
            <a:avLst/>
          </a:prstGeom>
          <a:noFill/>
          <a:ln/>
        </p:spPr>
        <p:txBody>
          <a:bodyPr wrap="square"/>
          <a:lstStyle/>
          <a:p>
            <a:pPr lvl="0" algn="l">
              <a:lnSpc>
                <a:spcPct val="130000"/>
              </a:lnSpc>
            </a:pPr>
            <a:r>
              <a:rPr lang="en-US" altLang="en-US" sz="2800" b="1">
                <a:solidFill>
                  <a:srgbClr val="000000"/>
                </a:solidFill>
                <a:latin typeface="微软雅黑"/>
                <a:ea typeface="微软雅黑"/>
              </a:rPr>
              <a:t>5 </a:t>
            </a:r>
            <a:r>
              <a:rPr lang="zh-CN" altLang="zh-CN" sz="2800" b="1">
                <a:solidFill>
                  <a:srgbClr val="000000"/>
                </a:solidFill>
                <a:latin typeface="微软雅黑"/>
                <a:ea typeface="微软雅黑"/>
              </a:rPr>
              <a:t>凭证复核</a:t>
            </a:r>
          </a:p>
        </p:txBody>
      </p:sp>
      <p:sp>
        <p:nvSpPr>
          <p:cNvPr id="68" name="任意多边形: 形状 3"/>
          <p:cNvSpPr/>
          <p:nvPr/>
        </p:nvSpPr>
        <p:spPr>
          <a:xfrm flipV="1">
            <a:off x="5775260" y="4115715"/>
            <a:ext cx="2171991" cy="2378376"/>
          </a:xfrm>
          <a:custGeom>
            <a:avLst/>
            <a:gdLst/>
            <a:ahLst/>
            <a:cxnLst/>
            <a:rect l="l" t="t" r="r" b="b"/>
            <a:pathLst>
              <a:path w="2171991" h="2952228">
                <a:moveTo>
                  <a:pt x="46915" y="0"/>
                </a:moveTo>
                <a:lnTo>
                  <a:pt x="2125076" y="0"/>
                </a:lnTo>
                <a:cubicBezTo>
                  <a:pt x="2150986" y="0"/>
                  <a:pt x="2171991" y="26229"/>
                  <a:pt x="2171991" y="58583"/>
                </a:cubicBezTo>
                <a:lnTo>
                  <a:pt x="2171991" y="2573167"/>
                </a:lnTo>
                <a:cubicBezTo>
                  <a:pt x="2171991" y="2605521"/>
                  <a:pt x="2150986" y="2631750"/>
                  <a:pt x="2125076" y="2631750"/>
                </a:cubicBezTo>
                <a:lnTo>
                  <a:pt x="1234851" y="2631750"/>
                </a:lnTo>
                <a:lnTo>
                  <a:pt x="1085995" y="2952228"/>
                </a:lnTo>
                <a:lnTo>
                  <a:pt x="937139" y="2631750"/>
                </a:lnTo>
                <a:lnTo>
                  <a:pt x="46915" y="2631750"/>
                </a:lnTo>
                <a:cubicBezTo>
                  <a:pt x="21005" y="2631750"/>
                  <a:pt x="0" y="2605521"/>
                  <a:pt x="0" y="2573167"/>
                </a:cubicBezTo>
                <a:lnTo>
                  <a:pt x="0" y="58583"/>
                </a:lnTo>
                <a:cubicBezTo>
                  <a:pt x="0" y="26229"/>
                  <a:pt x="21005" y="0"/>
                  <a:pt x="469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64592" dist="175260" dir="8400000" algn="ctr" rotWithShape="0">
              <a:srgbClr val="000000">
                <a:alpha val="10000"/>
                <a:lumMod val="25000"/>
              </a:srgbClr>
            </a:outerShdw>
          </a:effectLst>
        </p:spPr>
        <p:txBody>
          <a:bodyPr vert="horz" wrap="square" lIns="91440" tIns="45720" rIns="91440" bIns="45720" numCol="1" spcCol="0" anchor="ctr" anchorCtr="0">
            <a:normAutofit/>
          </a:bodyPr>
          <a:lstStyle/>
          <a:p>
            <a:pPr algn="ctr" defTabSz="914400">
              <a:lnSpc>
                <a:spcPct val="130000"/>
              </a:lnSpc>
            </a:pPr>
            <a:endParaRPr lang="zh-CN" altLang="zh-CN" sz="2000" b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69" name="任意多边形: 形状 3"/>
          <p:cNvSpPr/>
          <p:nvPr/>
        </p:nvSpPr>
        <p:spPr>
          <a:xfrm flipV="1">
            <a:off x="2520297" y="4115714"/>
            <a:ext cx="2171991" cy="2378376"/>
          </a:xfrm>
          <a:custGeom>
            <a:avLst/>
            <a:gdLst/>
            <a:ahLst/>
            <a:cxnLst/>
            <a:rect l="l" t="t" r="r" b="b"/>
            <a:pathLst>
              <a:path w="2171991" h="2952228">
                <a:moveTo>
                  <a:pt x="46915" y="0"/>
                </a:moveTo>
                <a:lnTo>
                  <a:pt x="2125076" y="0"/>
                </a:lnTo>
                <a:cubicBezTo>
                  <a:pt x="2150986" y="0"/>
                  <a:pt x="2171991" y="26229"/>
                  <a:pt x="2171991" y="58583"/>
                </a:cubicBezTo>
                <a:lnTo>
                  <a:pt x="2171991" y="2573167"/>
                </a:lnTo>
                <a:cubicBezTo>
                  <a:pt x="2171991" y="2605521"/>
                  <a:pt x="2150986" y="2631750"/>
                  <a:pt x="2125076" y="2631750"/>
                </a:cubicBezTo>
                <a:lnTo>
                  <a:pt x="1234851" y="2631750"/>
                </a:lnTo>
                <a:lnTo>
                  <a:pt x="1085995" y="2952228"/>
                </a:lnTo>
                <a:lnTo>
                  <a:pt x="937139" y="2631750"/>
                </a:lnTo>
                <a:lnTo>
                  <a:pt x="46915" y="2631750"/>
                </a:lnTo>
                <a:cubicBezTo>
                  <a:pt x="21005" y="2631750"/>
                  <a:pt x="0" y="2605521"/>
                  <a:pt x="0" y="2573167"/>
                </a:cubicBezTo>
                <a:lnTo>
                  <a:pt x="0" y="58583"/>
                </a:lnTo>
                <a:cubicBezTo>
                  <a:pt x="0" y="26229"/>
                  <a:pt x="21005" y="0"/>
                  <a:pt x="46915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64592" dist="175260" dir="8400000" algn="ctr" rotWithShape="0">
              <a:srgbClr val="000000">
                <a:alpha val="10000"/>
                <a:lumMod val="25000"/>
              </a:srgbClr>
            </a:outerShdw>
          </a:effectLst>
        </p:spPr>
        <p:txBody>
          <a:bodyPr vert="horz" wrap="square" lIns="91440" tIns="45720" rIns="91440" bIns="45720" numCol="1" spcCol="0" anchor="ctr" anchorCtr="0">
            <a:normAutofit/>
          </a:bodyPr>
          <a:lstStyle/>
          <a:p>
            <a:pPr algn="ctr" defTabSz="914400">
              <a:lnSpc>
                <a:spcPct val="130000"/>
              </a:lnSpc>
            </a:pPr>
            <a:endParaRPr lang="zh-CN" altLang="zh-CN" sz="2000" b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70" name="文本框 51"/>
          <p:cNvSpPr txBox="1"/>
          <p:nvPr/>
        </p:nvSpPr>
        <p:spPr>
          <a:xfrm>
            <a:off x="2576103" y="5210736"/>
            <a:ext cx="2116185" cy="488950"/>
          </a:xfrm>
          <a:prstGeom prst="rect">
            <a:avLst/>
          </a:prstGeom>
          <a:noFill/>
          <a:ln/>
        </p:spPr>
        <p:txBody>
          <a:bodyPr wrap="square"/>
          <a:lstStyle/>
          <a:p>
            <a:pPr lvl="0" algn="l">
              <a:lnSpc>
                <a:spcPct val="130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微软雅黑"/>
                <a:ea typeface="微软雅黑"/>
              </a:rPr>
              <a:t>2 </a:t>
            </a:r>
            <a:r>
              <a:rPr lang="zh-CN" altLang="zh-CN" sz="2800" b="1" dirty="0">
                <a:solidFill>
                  <a:srgbClr val="000000"/>
                </a:solidFill>
                <a:latin typeface="微软雅黑"/>
                <a:ea typeface="微软雅黑"/>
              </a:rPr>
              <a:t>财务初审</a:t>
            </a:r>
          </a:p>
        </p:txBody>
      </p:sp>
      <p:sp>
        <p:nvSpPr>
          <p:cNvPr id="71" name="文本框 51"/>
          <p:cNvSpPr txBox="1"/>
          <p:nvPr/>
        </p:nvSpPr>
        <p:spPr>
          <a:xfrm>
            <a:off x="5837342" y="5210736"/>
            <a:ext cx="2013726" cy="488950"/>
          </a:xfrm>
          <a:prstGeom prst="rect">
            <a:avLst/>
          </a:prstGeom>
          <a:noFill/>
          <a:ln/>
        </p:spPr>
        <p:txBody>
          <a:bodyPr wrap="square"/>
          <a:lstStyle/>
          <a:p>
            <a:pPr lvl="0" algn="l">
              <a:lnSpc>
                <a:spcPct val="130000"/>
              </a:lnSpc>
            </a:pPr>
            <a:r>
              <a:rPr lang="en-US" altLang="en-US" sz="2800" b="1">
                <a:solidFill>
                  <a:srgbClr val="000000"/>
                </a:solidFill>
                <a:latin typeface="微软雅黑"/>
                <a:ea typeface="微软雅黑"/>
              </a:rPr>
              <a:t>4 </a:t>
            </a:r>
            <a:r>
              <a:rPr lang="zh-CN" altLang="zh-CN" sz="2800" b="1">
                <a:solidFill>
                  <a:srgbClr val="000000"/>
                </a:solidFill>
                <a:latin typeface="微软雅黑"/>
                <a:ea typeface="微软雅黑"/>
              </a:rPr>
              <a:t>财务复审</a:t>
            </a:r>
          </a:p>
        </p:txBody>
      </p:sp>
      <p:sp>
        <p:nvSpPr>
          <p:cNvPr id="72" name="任意多边形: 形状 3"/>
          <p:cNvSpPr/>
          <p:nvPr/>
        </p:nvSpPr>
        <p:spPr>
          <a:xfrm flipV="1">
            <a:off x="9058445" y="4115714"/>
            <a:ext cx="2171991" cy="2378376"/>
          </a:xfrm>
          <a:custGeom>
            <a:avLst/>
            <a:gdLst/>
            <a:ahLst/>
            <a:cxnLst/>
            <a:rect l="l" t="t" r="r" b="b"/>
            <a:pathLst>
              <a:path w="2171991" h="2952228">
                <a:moveTo>
                  <a:pt x="46915" y="0"/>
                </a:moveTo>
                <a:lnTo>
                  <a:pt x="2125076" y="0"/>
                </a:lnTo>
                <a:cubicBezTo>
                  <a:pt x="2150986" y="0"/>
                  <a:pt x="2171991" y="26229"/>
                  <a:pt x="2171991" y="58583"/>
                </a:cubicBezTo>
                <a:lnTo>
                  <a:pt x="2171991" y="2573167"/>
                </a:lnTo>
                <a:cubicBezTo>
                  <a:pt x="2171991" y="2605521"/>
                  <a:pt x="2150986" y="2631750"/>
                  <a:pt x="2125076" y="2631750"/>
                </a:cubicBezTo>
                <a:lnTo>
                  <a:pt x="1234851" y="2631750"/>
                </a:lnTo>
                <a:lnTo>
                  <a:pt x="1085995" y="2952228"/>
                </a:lnTo>
                <a:lnTo>
                  <a:pt x="937139" y="2631750"/>
                </a:lnTo>
                <a:lnTo>
                  <a:pt x="46915" y="2631750"/>
                </a:lnTo>
                <a:cubicBezTo>
                  <a:pt x="21005" y="2631750"/>
                  <a:pt x="0" y="2605521"/>
                  <a:pt x="0" y="2573167"/>
                </a:cubicBezTo>
                <a:lnTo>
                  <a:pt x="0" y="58583"/>
                </a:lnTo>
                <a:cubicBezTo>
                  <a:pt x="0" y="26229"/>
                  <a:pt x="21005" y="0"/>
                  <a:pt x="469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64592" dist="175260" dir="8400000" algn="ctr" rotWithShape="0">
              <a:srgbClr val="000000">
                <a:alpha val="10000"/>
                <a:lumMod val="25000"/>
              </a:srgbClr>
            </a:outerShdw>
          </a:effectLst>
        </p:spPr>
        <p:txBody>
          <a:bodyPr vert="horz" wrap="square" lIns="91440" tIns="45720" rIns="91440" bIns="45720" numCol="1" spcCol="0" anchor="ctr" anchorCtr="0">
            <a:normAutofit/>
          </a:bodyPr>
          <a:lstStyle/>
          <a:p>
            <a:pPr algn="ctr" defTabSz="914400">
              <a:lnSpc>
                <a:spcPct val="130000"/>
              </a:lnSpc>
            </a:pPr>
            <a:endParaRPr lang="zh-CN" altLang="zh-CN" sz="2000" b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73" name="文本框 51"/>
          <p:cNvSpPr txBox="1"/>
          <p:nvPr/>
        </p:nvSpPr>
        <p:spPr>
          <a:xfrm>
            <a:off x="9141538" y="5164944"/>
            <a:ext cx="2171991" cy="488950"/>
          </a:xfrm>
          <a:prstGeom prst="rect">
            <a:avLst/>
          </a:prstGeom>
          <a:noFill/>
          <a:ln/>
        </p:spPr>
        <p:txBody>
          <a:bodyPr wrap="square"/>
          <a:lstStyle/>
          <a:p>
            <a:pPr lvl="0" algn="l">
              <a:lnSpc>
                <a:spcPct val="130000"/>
              </a:lnSpc>
            </a:pPr>
            <a:r>
              <a:rPr lang="en-US" altLang="en-US" sz="2800" b="1">
                <a:solidFill>
                  <a:srgbClr val="000000"/>
                </a:solidFill>
                <a:latin typeface="微软雅黑"/>
                <a:ea typeface="微软雅黑"/>
              </a:rPr>
              <a:t>6 </a:t>
            </a:r>
            <a:r>
              <a:rPr lang="zh-CN" altLang="zh-CN" sz="2800" b="1">
                <a:solidFill>
                  <a:srgbClr val="000000"/>
                </a:solidFill>
                <a:latin typeface="微软雅黑"/>
                <a:ea typeface="微软雅黑"/>
              </a:rPr>
              <a:t>出纳处理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4" y="64"/>
            <a:ext cx="9335289" cy="583560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424670" y="3777615"/>
            <a:ext cx="2637790" cy="2637790"/>
          </a:xfrm>
          <a:prstGeom prst="ellipse">
            <a:avLst/>
          </a:prstGeom>
          <a:solidFill>
            <a:srgbClr val="152986">
              <a:alpha val="27000"/>
            </a:srgbClr>
          </a:solid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41770" y="1477645"/>
            <a:ext cx="4732655" cy="4732655"/>
          </a:xfrm>
          <a:prstGeom prst="ellipse">
            <a:avLst/>
          </a:prstGeom>
          <a:blipFill rotWithShape="1">
            <a:blip r:embed="rId5"/>
            <a:stretch/>
          </a:blip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06245" y="1471930"/>
            <a:ext cx="3791634" cy="814582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en-US" altLang="en-US" sz="4000" b="1">
                <a:solidFill>
                  <a:srgbClr val="262626"/>
                </a:solidFill>
                <a:latin typeface="微软雅黑"/>
                <a:ea typeface="微软雅黑"/>
              </a:rPr>
              <a:t>PART THREE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49095" y="2724785"/>
            <a:ext cx="3917950" cy="814582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4000">
                <a:solidFill>
                  <a:srgbClr val="262626"/>
                </a:solidFill>
                <a:latin typeface="微软雅黑"/>
                <a:ea typeface="微软雅黑"/>
              </a:rPr>
              <a:t>三、单据填报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1706245" y="4974590"/>
            <a:ext cx="1988820" cy="594360"/>
          </a:xfrm>
          <a:prstGeom prst="roundRect">
            <a:avLst>
              <a:gd name="adj" fmla="val 50000"/>
            </a:avLst>
          </a:prstGeom>
          <a:solidFill>
            <a:srgbClr val="827CB7"/>
          </a:solidFill>
          <a:ln>
            <a:noFill/>
          </a:ln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64" y="29004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19419" y="368282"/>
            <a:ext cx="6051550" cy="67012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单据填报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5457996" y="2702080"/>
            <a:ext cx="755924" cy="755924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827CB7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/>
          <a:p>
            <a:pPr lvl="0" algn="ctr">
              <a:lnSpc>
                <a:spcPct val="130000"/>
              </a:lnSpc>
            </a:pPr>
            <a:r>
              <a:rPr lang="en-US" altLang="en-US" sz="2000" spc="300">
                <a:solidFill>
                  <a:srgbClr val="FFFFFF"/>
                </a:solidFill>
                <a:latin typeface="微软雅黑"/>
                <a:ea typeface="微软雅黑"/>
              </a:rPr>
              <a:t>02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5457360" y="4040372"/>
            <a:ext cx="755924" cy="755924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5B549A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/>
          <a:p>
            <a:pPr lvl="0" algn="ctr">
              <a:lnSpc>
                <a:spcPct val="130000"/>
              </a:lnSpc>
            </a:pPr>
            <a:r>
              <a:rPr lang="en-US" altLang="en-US" sz="2000" spc="300">
                <a:solidFill>
                  <a:srgbClr val="FFFFFF"/>
                </a:solidFill>
                <a:latin typeface="微软雅黑"/>
                <a:ea typeface="微软雅黑"/>
              </a:rPr>
              <a:t>03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5461171" y="5378316"/>
            <a:ext cx="755924" cy="755924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827CB7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/>
          <a:p>
            <a:pPr lvl="0" algn="ctr">
              <a:lnSpc>
                <a:spcPct val="130000"/>
              </a:lnSpc>
            </a:pPr>
            <a:r>
              <a:rPr lang="en-US" altLang="en-US" sz="2000" spc="300">
                <a:solidFill>
                  <a:srgbClr val="FFFFFF"/>
                </a:solidFill>
                <a:latin typeface="微软雅黑"/>
                <a:ea typeface="微软雅黑"/>
              </a:rPr>
              <a:t>04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62358" y="2779835"/>
            <a:ext cx="1016000" cy="4000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lv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lnSpc>
                <a:spcPct val="130000"/>
              </a:lnSpc>
            </a:pPr>
            <a:r>
              <a:rPr lang="zh-CN" altLang="zh-CN" sz="2800" b="1">
                <a:solidFill>
                  <a:srgbClr val="262626"/>
                </a:solidFill>
                <a:latin typeface="微软雅黑"/>
                <a:ea typeface="微软雅黑"/>
              </a:rPr>
              <a:t>发票智能报销——自动生成费用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62358" y="4104466"/>
            <a:ext cx="1016000" cy="4000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lv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l">
              <a:lnSpc>
                <a:spcPct val="130000"/>
              </a:lnSpc>
            </a:pPr>
            <a:r>
              <a:rPr lang="zh-CN" altLang="zh-CN" sz="2800" b="1">
                <a:solidFill>
                  <a:srgbClr val="262626"/>
                </a:solidFill>
                <a:latin typeface="微软雅黑"/>
                <a:ea typeface="微软雅黑"/>
              </a:rPr>
              <a:t>增加核销环节——提醒处理借款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562358" y="5543550"/>
            <a:ext cx="1016000" cy="4000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lv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l">
              <a:lnSpc>
                <a:spcPct val="130000"/>
              </a:lnSpc>
            </a:pPr>
            <a:r>
              <a:rPr lang="zh-CN" altLang="zh-CN" sz="2800" b="1">
                <a:solidFill>
                  <a:srgbClr val="262626"/>
                </a:solidFill>
                <a:latin typeface="微软雅黑"/>
                <a:ea typeface="微软雅黑"/>
              </a:rPr>
              <a:t>借款业务拆分——流程更通畅</a:t>
            </a:r>
          </a:p>
        </p:txBody>
      </p:sp>
      <p:sp>
        <p:nvSpPr>
          <p:cNvPr id="28" name="椭圆 27"/>
          <p:cNvSpPr/>
          <p:nvPr/>
        </p:nvSpPr>
        <p:spPr>
          <a:xfrm>
            <a:off x="941070" y="2042160"/>
            <a:ext cx="3701415" cy="3701415"/>
          </a:xfrm>
          <a:prstGeom prst="ellipse">
            <a:avLst/>
          </a:prstGeom>
          <a:blipFill rotWithShape="1">
            <a:blip r:embed="rId4"/>
            <a:stretch/>
          </a:blipFill>
          <a:ln>
            <a:noFill/>
          </a:ln>
          <a:effectLst>
            <a:outerShdw blurRad="101600" dist="38100" dir="27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30" name="任意多边形 11"/>
          <p:cNvSpPr/>
          <p:nvPr/>
        </p:nvSpPr>
        <p:spPr>
          <a:xfrm>
            <a:off x="5457360" y="1412786"/>
            <a:ext cx="755924" cy="755924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5B549A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/>
          <a:p>
            <a:pPr lvl="0" algn="ctr">
              <a:lnSpc>
                <a:spcPct val="130000"/>
              </a:lnSpc>
            </a:pPr>
            <a:r>
              <a:rPr lang="en-US" altLang="en-US" sz="2000" spc="300">
                <a:solidFill>
                  <a:srgbClr val="FFFFFF"/>
                </a:solidFill>
                <a:latin typeface="微软雅黑"/>
                <a:ea typeface="微软雅黑"/>
              </a:rPr>
              <a:t>01</a:t>
            </a:r>
          </a:p>
        </p:txBody>
      </p:sp>
      <p:sp>
        <p:nvSpPr>
          <p:cNvPr id="31" name="文本框 15"/>
          <p:cNvSpPr txBox="1"/>
          <p:nvPr/>
        </p:nvSpPr>
        <p:spPr>
          <a:xfrm>
            <a:off x="6562358" y="1523533"/>
            <a:ext cx="1016000" cy="4000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lv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l">
              <a:lnSpc>
                <a:spcPct val="130000"/>
              </a:lnSpc>
            </a:pPr>
            <a:r>
              <a:rPr lang="zh-CN" altLang="zh-CN" sz="2800" b="1">
                <a:solidFill>
                  <a:srgbClr val="262626"/>
                </a:solidFill>
                <a:latin typeface="微软雅黑"/>
                <a:ea typeface="微软雅黑"/>
              </a:rPr>
              <a:t>页面设计升级——扁平化设计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3.0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系统登录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8816" y="1561776"/>
            <a:ext cx="6096000" cy="2012950"/>
          </a:xfrm>
        </p:spPr>
        <p:txBody>
          <a:bodyPr vert="horz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dirty="0">
                <a:solidFill>
                  <a:srgbClr val="333333"/>
                </a:solidFill>
                <a:latin typeface="微软雅黑"/>
                <a:ea typeface="微软雅黑"/>
              </a:rPr>
              <a:t>登录地址：</a:t>
            </a:r>
          </a:p>
          <a:p>
            <a:pPr lvl="0">
              <a:lnSpc>
                <a:spcPct val="150000"/>
              </a:lnSpc>
            </a:pPr>
            <a:r>
              <a:rPr lang="en-US" altLang="en-US" sz="2800" b="1" dirty="0">
                <a:solidFill>
                  <a:srgbClr val="333333"/>
                </a:solidFill>
                <a:latin typeface="微软雅黑"/>
                <a:ea typeface="微软雅黑"/>
              </a:rPr>
              <a:t>https://cw.jnu.edu.cn</a:t>
            </a:r>
          </a:p>
          <a:p>
            <a:pPr lvl="0">
              <a:lnSpc>
                <a:spcPct val="150000"/>
              </a:lnSpc>
            </a:pPr>
            <a:r>
              <a:rPr lang="zh-CN" altLang="zh-CN" sz="2800" dirty="0">
                <a:solidFill>
                  <a:srgbClr val="333333"/>
                </a:solidFill>
                <a:latin typeface="微软雅黑"/>
                <a:ea typeface="微软雅黑"/>
              </a:rPr>
              <a:t>网上报销系统（无纸化）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550259" y="252231"/>
            <a:ext cx="6441002" cy="6353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3.1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选择模板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93952" y="967969"/>
            <a:ext cx="11204222" cy="5815766"/>
          </a:xfrm>
          <a:prstGeom prst="rect">
            <a:avLst/>
          </a:prstGeom>
          <a:effectLst>
            <a:outerShdw blurRad="50800" dist="50800" dir="2700000">
              <a:srgbClr val="000000">
                <a:alpha val="40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895797" y="4656666"/>
            <a:ext cx="410210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/>
            <a:r>
              <a:rPr lang="zh-CN" altLang="zh-CN" sz="1400">
                <a:solidFill>
                  <a:srgbClr val="FF0000"/>
                </a:solidFill>
              </a:rPr>
              <a:t>借款类业务独立，拆分成多个子业务</a:t>
            </a:r>
          </a:p>
        </p:txBody>
      </p:sp>
      <p:sp>
        <p:nvSpPr>
          <p:cNvPr id="26" name="矩形 25"/>
          <p:cNvSpPr/>
          <p:nvPr/>
        </p:nvSpPr>
        <p:spPr>
          <a:xfrm>
            <a:off x="885271" y="3527778"/>
            <a:ext cx="630296" cy="64911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1108522" y="3124264"/>
            <a:ext cx="410210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/>
            <a:r>
              <a:rPr lang="zh-CN" altLang="zh-CN" sz="1400">
                <a:solidFill>
                  <a:srgbClr val="FF0000"/>
                </a:solidFill>
              </a:rPr>
              <a:t>先选择模板，进入对应业务制单流程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68253" y="967969"/>
            <a:ext cx="11655620" cy="58478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3.2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填写基本信息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912795" y="3000963"/>
            <a:ext cx="1552222" cy="3292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3522167" y="3000963"/>
            <a:ext cx="410210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选择报销所需关联项目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93952" y="967969"/>
            <a:ext cx="11204222" cy="5716614"/>
          </a:xfrm>
          <a:prstGeom prst="rect">
            <a:avLst/>
          </a:prstGeom>
          <a:effectLst/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3.3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添加费用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588011" y="3377259"/>
            <a:ext cx="940741" cy="3198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491615" y="1441920"/>
            <a:ext cx="410210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 algn="r"/>
            <a:r>
              <a:rPr lang="zh-CN" altLang="zh-CN" sz="1400">
                <a:solidFill>
                  <a:srgbClr val="FF0000"/>
                </a:solidFill>
              </a:rPr>
              <a:t>点击选择更多费用</a:t>
            </a:r>
          </a:p>
        </p:txBody>
      </p:sp>
      <p:cxnSp>
        <p:nvCxnSpPr>
          <p:cNvPr id="27" name="直接箭头连接符 26"/>
          <p:cNvCxnSpPr>
            <a:stCxn id="25" idx="1"/>
          </p:cNvCxnSpPr>
          <p:nvPr/>
        </p:nvCxnSpPr>
        <p:spPr>
          <a:xfrm>
            <a:off x="3528752" y="3537185"/>
            <a:ext cx="469490" cy="940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sp>
        <p:nvSpPr>
          <p:cNvPr id="28" name="矩形 27"/>
          <p:cNvSpPr/>
          <p:nvPr/>
        </p:nvSpPr>
        <p:spPr>
          <a:xfrm>
            <a:off x="10593715" y="1420518"/>
            <a:ext cx="1044222" cy="3198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385179" y="3737328"/>
            <a:ext cx="1581150" cy="7302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 algn="l"/>
            <a:r>
              <a:rPr lang="zh-CN" altLang="zh-CN" sz="1400">
                <a:solidFill>
                  <a:srgbClr val="FFFFFF"/>
                </a:solidFill>
              </a:rPr>
              <a:t>不默认展示全部费用。点击选择添加费用</a:t>
            </a:r>
          </a:p>
        </p:txBody>
      </p:sp>
      <p:sp>
        <p:nvSpPr>
          <p:cNvPr id="30" name="矩形 29"/>
          <p:cNvSpPr/>
          <p:nvPr/>
        </p:nvSpPr>
        <p:spPr>
          <a:xfrm>
            <a:off x="2588011" y="2690518"/>
            <a:ext cx="1175486" cy="3198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2417092" y="2174898"/>
            <a:ext cx="1581150" cy="52070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 algn="l"/>
            <a:r>
              <a:rPr lang="zh-CN" altLang="zh-CN" sz="1400">
                <a:solidFill>
                  <a:srgbClr val="FFFFFF"/>
                </a:solidFill>
              </a:rPr>
              <a:t>可通过选择发票自动生成费用项</a:t>
            </a:r>
          </a:p>
        </p:txBody>
      </p:sp>
      <p:sp>
        <p:nvSpPr>
          <p:cNvPr id="32" name="矩形 31"/>
          <p:cNvSpPr/>
          <p:nvPr/>
        </p:nvSpPr>
        <p:spPr>
          <a:xfrm>
            <a:off x="4101369" y="3664606"/>
            <a:ext cx="3862096" cy="5401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3998242" y="4267493"/>
            <a:ext cx="4737100" cy="52070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 algn="l"/>
            <a:r>
              <a:rPr lang="zh-CN" altLang="zh-CN" sz="1400">
                <a:solidFill>
                  <a:srgbClr val="FF0000"/>
                </a:solidFill>
              </a:rPr>
              <a:t>可上传附件材料，支持上传</a:t>
            </a:r>
            <a:r>
              <a:rPr lang="en-US" altLang="en-US" sz="1400">
                <a:solidFill>
                  <a:srgbClr val="FF0000"/>
                </a:solidFill>
              </a:rPr>
              <a:t> jpg</a:t>
            </a:r>
            <a:r>
              <a:rPr lang="zh-CN" altLang="zh-CN" sz="1400">
                <a:solidFill>
                  <a:srgbClr val="FF0000"/>
                </a:solidFill>
              </a:rPr>
              <a:t>，</a:t>
            </a:r>
            <a:r>
              <a:rPr lang="en-US" altLang="en-US" sz="1400">
                <a:solidFill>
                  <a:srgbClr val="FF0000"/>
                </a:solidFill>
              </a:rPr>
              <a:t>jpeg</a:t>
            </a:r>
            <a:r>
              <a:rPr lang="zh-CN" altLang="zh-CN" sz="1400">
                <a:solidFill>
                  <a:srgbClr val="FF0000"/>
                </a:solidFill>
              </a:rPr>
              <a:t>，</a:t>
            </a:r>
            <a:r>
              <a:rPr lang="en-US" altLang="en-US" sz="1400">
                <a:solidFill>
                  <a:srgbClr val="FF0000"/>
                </a:solidFill>
              </a:rPr>
              <a:t>png</a:t>
            </a:r>
            <a:r>
              <a:rPr lang="zh-CN" altLang="zh-CN" sz="1400">
                <a:solidFill>
                  <a:srgbClr val="FF0000"/>
                </a:solidFill>
              </a:rPr>
              <a:t>，</a:t>
            </a:r>
            <a:r>
              <a:rPr lang="en-US" altLang="en-US" sz="1400">
                <a:solidFill>
                  <a:srgbClr val="FF0000"/>
                </a:solidFill>
              </a:rPr>
              <a:t>pdf</a:t>
            </a:r>
            <a:r>
              <a:rPr lang="zh-CN" altLang="zh-CN" sz="1400">
                <a:solidFill>
                  <a:srgbClr val="FF0000"/>
                </a:solidFill>
              </a:rPr>
              <a:t>等格式文件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93952" y="1001076"/>
            <a:ext cx="11204222" cy="575110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3.4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项目开支分配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953048" y="3800592"/>
            <a:ext cx="2041407" cy="33866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矩形 25"/>
          <p:cNvSpPr/>
          <p:nvPr/>
        </p:nvSpPr>
        <p:spPr>
          <a:xfrm>
            <a:off x="1270974" y="2897482"/>
            <a:ext cx="705116" cy="30103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1823489" y="2541209"/>
            <a:ext cx="410210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增加分摊项目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13738" y="4207818"/>
            <a:ext cx="218440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设置分摊金额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93952" y="1001076"/>
            <a:ext cx="11204222" cy="574509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3.5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核销</a:t>
            </a: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1-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核销借款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190966" y="3147076"/>
            <a:ext cx="1404325" cy="30103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2642650" y="3149664"/>
            <a:ext cx="4619324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支持选择本人、本人管理项目关联的借款记录进行核销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4005" y="4533477"/>
            <a:ext cx="2698750" cy="52070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先搜索显示未核销完的借款记录，再选择目标借款进行核销</a:t>
            </a:r>
          </a:p>
        </p:txBody>
      </p:sp>
      <p:sp>
        <p:nvSpPr>
          <p:cNvPr id="28" name="矩形 27"/>
          <p:cNvSpPr/>
          <p:nvPr/>
        </p:nvSpPr>
        <p:spPr>
          <a:xfrm>
            <a:off x="1190966" y="3693248"/>
            <a:ext cx="5839038" cy="30103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2375397" y="4089897"/>
            <a:ext cx="0" cy="40228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93952" y="1001076"/>
            <a:ext cx="11204222" cy="574509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3.5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核销</a:t>
            </a: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2-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公务卡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190966" y="3147076"/>
            <a:ext cx="705116" cy="30103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2546868" y="3130614"/>
            <a:ext cx="462280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搜索选择公务卡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85578" y="4294022"/>
            <a:ext cx="410210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补充公务卡消费信息</a:t>
            </a:r>
          </a:p>
        </p:txBody>
      </p:sp>
      <p:sp>
        <p:nvSpPr>
          <p:cNvPr id="28" name="矩形 27"/>
          <p:cNvSpPr/>
          <p:nvPr/>
        </p:nvSpPr>
        <p:spPr>
          <a:xfrm>
            <a:off x="5098877" y="3530205"/>
            <a:ext cx="3875504" cy="6650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4" y="1173142"/>
            <a:ext cx="4464285" cy="56849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alphaModFix amt="57000"/>
          </a:blip>
          <a:stretch/>
        </p:blipFill>
        <p:spPr>
          <a:xfrm>
            <a:off x="-87034" y="-59721"/>
            <a:ext cx="12192000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734550" y="591185"/>
            <a:ext cx="1828800" cy="1828800"/>
          </a:xfrm>
          <a:prstGeom prst="ellipse">
            <a:avLst/>
          </a:prstGeom>
          <a:solidFill>
            <a:srgbClr val="152986">
              <a:alpha val="27000"/>
            </a:srgbClr>
          </a:solid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3410" y="652442"/>
            <a:ext cx="3473450" cy="1041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zh-CN" altLang="zh-CN" sz="4800" b="1" i="0">
                <a:solidFill>
                  <a:srgbClr val="262626"/>
                </a:solidFill>
                <a:latin typeface="微软雅黑"/>
                <a:ea typeface="微软雅黑"/>
              </a:rPr>
              <a:t>目录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83421" y="775263"/>
            <a:ext cx="4178300" cy="876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4000" b="1">
                <a:solidFill>
                  <a:srgbClr val="262626"/>
                </a:solidFill>
                <a:latin typeface="微软雅黑"/>
                <a:ea typeface="微软雅黑"/>
              </a:rPr>
              <a:t>01.</a:t>
            </a:r>
            <a:r>
              <a:rPr lang="zh-CN" altLang="zh-CN" sz="3600">
                <a:solidFill>
                  <a:srgbClr val="262626"/>
                </a:solidFill>
                <a:latin typeface="微软雅黑"/>
                <a:ea typeface="微软雅黑"/>
              </a:rPr>
              <a:t>升级背景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83421" y="1782764"/>
            <a:ext cx="4273550" cy="88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4000" b="1">
                <a:solidFill>
                  <a:srgbClr val="262626"/>
                </a:solidFill>
                <a:latin typeface="微软雅黑"/>
                <a:ea typeface="微软雅黑"/>
              </a:rPr>
              <a:t>02.</a:t>
            </a:r>
            <a:r>
              <a:rPr lang="zh-CN" altLang="zh-CN" sz="3600" b="0">
                <a:solidFill>
                  <a:srgbClr val="262626"/>
                </a:solidFill>
                <a:latin typeface="微软雅黑"/>
                <a:ea typeface="微软雅黑"/>
              </a:rPr>
              <a:t>整体</a:t>
            </a:r>
            <a:r>
              <a:rPr lang="zh-CN" altLang="zh-CN" sz="3600">
                <a:solidFill>
                  <a:srgbClr val="262626"/>
                </a:solidFill>
                <a:latin typeface="微软雅黑"/>
                <a:ea typeface="微软雅黑"/>
              </a:rPr>
              <a:t>流程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83421" y="2762530"/>
            <a:ext cx="4178300" cy="88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4000" b="1">
                <a:solidFill>
                  <a:srgbClr val="262626"/>
                </a:solidFill>
                <a:latin typeface="微软雅黑"/>
                <a:ea typeface="微软雅黑"/>
              </a:rPr>
              <a:t>03.</a:t>
            </a:r>
            <a:r>
              <a:rPr lang="zh-CN" altLang="zh-CN" sz="3600" b="0">
                <a:solidFill>
                  <a:srgbClr val="262626"/>
                </a:solidFill>
                <a:latin typeface="微软雅黑"/>
                <a:ea typeface="微软雅黑"/>
              </a:rPr>
              <a:t>单据填报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83421" y="3757886"/>
            <a:ext cx="4064000" cy="88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4000" b="1">
                <a:solidFill>
                  <a:srgbClr val="262626"/>
                </a:solidFill>
                <a:latin typeface="微软雅黑"/>
                <a:ea typeface="微软雅黑"/>
              </a:rPr>
              <a:t>04.</a:t>
            </a:r>
            <a:r>
              <a:rPr lang="zh-CN" altLang="zh-CN" sz="3600">
                <a:solidFill>
                  <a:srgbClr val="262626"/>
                </a:solidFill>
                <a:latin typeface="微软雅黑"/>
                <a:ea typeface="微软雅黑"/>
              </a:rPr>
              <a:t>单据查询</a:t>
            </a:r>
          </a:p>
        </p:txBody>
      </p:sp>
      <p:sp>
        <p:nvSpPr>
          <p:cNvPr id="24" name="文本框 14"/>
          <p:cNvSpPr txBox="1"/>
          <p:nvPr/>
        </p:nvSpPr>
        <p:spPr>
          <a:xfrm>
            <a:off x="3383421" y="4700258"/>
            <a:ext cx="4064000" cy="88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4000" b="1">
                <a:solidFill>
                  <a:srgbClr val="262626"/>
                </a:solidFill>
                <a:latin typeface="微软雅黑"/>
                <a:ea typeface="微软雅黑"/>
              </a:rPr>
              <a:t>05.</a:t>
            </a:r>
            <a:r>
              <a:rPr lang="zh-CN" altLang="zh-CN" sz="3600">
                <a:solidFill>
                  <a:srgbClr val="262626"/>
                </a:solidFill>
                <a:latin typeface="微软雅黑"/>
                <a:ea typeface="微软雅黑"/>
              </a:rPr>
              <a:t>发票管理</a:t>
            </a:r>
          </a:p>
        </p:txBody>
      </p:sp>
      <p:sp>
        <p:nvSpPr>
          <p:cNvPr id="25" name="文本框 14"/>
          <p:cNvSpPr txBox="1"/>
          <p:nvPr/>
        </p:nvSpPr>
        <p:spPr>
          <a:xfrm>
            <a:off x="3383421" y="5622722"/>
            <a:ext cx="4064000" cy="876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4000" b="1">
                <a:solidFill>
                  <a:srgbClr val="262626"/>
                </a:solidFill>
                <a:latin typeface="微软雅黑"/>
                <a:ea typeface="微软雅黑"/>
              </a:rPr>
              <a:t>06.</a:t>
            </a:r>
            <a:r>
              <a:rPr lang="zh-CN" altLang="zh-CN" sz="3600" b="0" i="0" strike="noStrike" spc="0">
                <a:solidFill>
                  <a:srgbClr val="262626"/>
                </a:solidFill>
                <a:latin typeface="微软雅黑"/>
                <a:ea typeface="微软雅黑"/>
              </a:rPr>
              <a:t>线上</a:t>
            </a:r>
            <a:r>
              <a:rPr lang="zh-CN" altLang="zh-CN" sz="3600">
                <a:solidFill>
                  <a:srgbClr val="262626"/>
                </a:solidFill>
                <a:latin typeface="微软雅黑"/>
                <a:ea typeface="微软雅黑"/>
              </a:rPr>
              <a:t>审批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93952" y="1001076"/>
            <a:ext cx="11204222" cy="574509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3.6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收款信息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957223" y="3060872"/>
            <a:ext cx="973306" cy="2627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2443876" y="3370069"/>
            <a:ext cx="462280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添加收款信息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10096" y="3130614"/>
            <a:ext cx="410210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核销金额</a:t>
            </a:r>
            <a:r>
              <a:rPr lang="en-US" altLang="en-US" sz="1400">
                <a:solidFill>
                  <a:srgbClr val="FF0000"/>
                </a:solidFill>
              </a:rPr>
              <a:t> + </a:t>
            </a:r>
            <a:r>
              <a:rPr lang="zh-CN" altLang="zh-CN" sz="1400">
                <a:solidFill>
                  <a:srgbClr val="FF0000"/>
                </a:solidFill>
              </a:rPr>
              <a:t>收款金额</a:t>
            </a:r>
            <a:r>
              <a:rPr lang="en-US" altLang="en-US" sz="1400">
                <a:solidFill>
                  <a:srgbClr val="FF0000"/>
                </a:solidFill>
              </a:rPr>
              <a:t> = </a:t>
            </a:r>
            <a:r>
              <a:rPr lang="zh-CN" altLang="zh-CN" sz="1400">
                <a:solidFill>
                  <a:srgbClr val="FF0000"/>
                </a:solidFill>
              </a:rPr>
              <a:t>单据金额</a:t>
            </a:r>
          </a:p>
        </p:txBody>
      </p:sp>
      <p:sp>
        <p:nvSpPr>
          <p:cNvPr id="28" name="矩形 27"/>
          <p:cNvSpPr/>
          <p:nvPr/>
        </p:nvSpPr>
        <p:spPr>
          <a:xfrm>
            <a:off x="2024271" y="3873622"/>
            <a:ext cx="5743255" cy="179563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矩形 28"/>
          <p:cNvSpPr/>
          <p:nvPr/>
        </p:nvSpPr>
        <p:spPr>
          <a:xfrm>
            <a:off x="4792374" y="3453579"/>
            <a:ext cx="2879370" cy="2627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0" name="直接箭头连接符 29"/>
          <p:cNvCxnSpPr/>
          <p:nvPr/>
        </p:nvCxnSpPr>
        <p:spPr>
          <a:xfrm>
            <a:off x="2413710" y="3304483"/>
            <a:ext cx="9578" cy="555866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35261" y="1001076"/>
            <a:ext cx="11262913" cy="574509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3.7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审批人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49319" y="4530534"/>
            <a:ext cx="7131050" cy="118110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>
                <a:solidFill>
                  <a:srgbClr val="FF02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温馨提示：</a:t>
            </a:r>
          </a:p>
          <a:p>
            <a:pPr lvl="0"/>
            <a:r>
              <a:rPr lang="en-US" altLang="en-US">
                <a:solidFill>
                  <a:srgbClr val="FF02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1. </a:t>
            </a:r>
            <a:r>
              <a:rPr lang="zh-CN" altLang="zh-CN">
                <a:solidFill>
                  <a:srgbClr val="FF02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系统会自动推送审批待办给相关项目负责人，无须制单人选择。</a:t>
            </a:r>
          </a:p>
          <a:p>
            <a:pPr lvl="0"/>
            <a:r>
              <a:rPr lang="en-US" altLang="en-US">
                <a:solidFill>
                  <a:srgbClr val="FF02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2. </a:t>
            </a:r>
            <a:r>
              <a:rPr lang="zh-CN" altLang="zh-CN">
                <a:solidFill>
                  <a:srgbClr val="FF02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网上审批的顺序为：证明人→项目负责人→加签人</a:t>
            </a:r>
          </a:p>
          <a:p>
            <a:pPr lvl="0"/>
            <a:r>
              <a:rPr lang="zh-CN" altLang="zh-CN">
                <a:solidFill>
                  <a:srgbClr val="FF02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（其中证明人、加签人环节为选填项，根据报账需求自行选择）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59592" y="1001076"/>
            <a:ext cx="11338582" cy="574509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3.8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汇总确认及提交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59592" y="2534071"/>
            <a:ext cx="590177" cy="40078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949769" y="2580436"/>
            <a:ext cx="1111250" cy="5143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点击直达具体步骤</a:t>
            </a:r>
          </a:p>
        </p:txBody>
      </p:sp>
      <p:sp>
        <p:nvSpPr>
          <p:cNvPr id="27" name="矩形 26"/>
          <p:cNvSpPr/>
          <p:nvPr/>
        </p:nvSpPr>
        <p:spPr>
          <a:xfrm>
            <a:off x="3683232" y="6413247"/>
            <a:ext cx="791319" cy="36808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3293203" y="5776438"/>
            <a:ext cx="2628900" cy="52070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提交进入财务初审环节，确认单自动生成无须打印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4" y="64"/>
            <a:ext cx="9335289" cy="583560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424670" y="3777615"/>
            <a:ext cx="2637790" cy="2637790"/>
          </a:xfrm>
          <a:prstGeom prst="ellipse">
            <a:avLst/>
          </a:prstGeom>
          <a:solidFill>
            <a:srgbClr val="152986">
              <a:alpha val="27000"/>
            </a:srgbClr>
          </a:solid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41770" y="1477645"/>
            <a:ext cx="4732655" cy="4732655"/>
          </a:xfrm>
          <a:prstGeom prst="ellipse">
            <a:avLst/>
          </a:prstGeom>
          <a:blipFill rotWithShape="1">
            <a:blip r:embed="rId5"/>
            <a:stretch/>
          </a:blip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06245" y="1471930"/>
            <a:ext cx="3791634" cy="814582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en-US" altLang="en-US" sz="4000" b="1">
                <a:solidFill>
                  <a:srgbClr val="262626"/>
                </a:solidFill>
                <a:latin typeface="微软雅黑"/>
                <a:ea typeface="微软雅黑"/>
              </a:rPr>
              <a:t>PART FOUR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49095" y="2724785"/>
            <a:ext cx="3917950" cy="814582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4000">
                <a:solidFill>
                  <a:srgbClr val="262626"/>
                </a:solidFill>
                <a:latin typeface="微软雅黑"/>
                <a:ea typeface="微软雅黑"/>
              </a:rPr>
              <a:t>四、单据查询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1706245" y="4974590"/>
            <a:ext cx="1988820" cy="594360"/>
          </a:xfrm>
          <a:prstGeom prst="roundRect">
            <a:avLst>
              <a:gd name="adj" fmla="val 50000"/>
            </a:avLst>
          </a:prstGeom>
          <a:solidFill>
            <a:srgbClr val="827CB7"/>
          </a:solidFill>
          <a:ln>
            <a:noFill/>
          </a:ln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67012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单据查询功能特点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93274" y="1461882"/>
            <a:ext cx="10805453" cy="2066792"/>
            <a:chOff x="693274" y="1461882"/>
            <a:chExt cx="10805453" cy="2066792"/>
          </a:xfrm>
        </p:grpSpPr>
        <p:sp>
          <p:nvSpPr>
            <p:cNvPr id="14" name="矩形: 圆角 36"/>
            <p:cNvSpPr/>
            <p:nvPr/>
          </p:nvSpPr>
          <p:spPr>
            <a:xfrm>
              <a:off x="693274" y="1467536"/>
              <a:ext cx="10805453" cy="2061138"/>
            </a:xfrm>
            <a:prstGeom prst="roundRect">
              <a:avLst>
                <a:gd name="adj" fmla="val 2674"/>
              </a:avLst>
            </a:prstGeom>
            <a:solidFill>
              <a:schemeClr val="bg1"/>
            </a:solidFill>
            <a:ln w="12700">
              <a:solidFill>
                <a:srgbClr val="152986"/>
              </a:solidFill>
              <a:prstDash val="solid"/>
              <a:miter/>
            </a:ln>
            <a:effectLst>
              <a:outerShdw blurRad="165100" dist="38100" dir="10800000" algn="r" rotWithShape="0">
                <a:srgbClr val="196AE5">
                  <a:alpha val="15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zh-CN">
                <a:solidFill>
                  <a:schemeClr val="lt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TextBox 21"/>
            <p:cNvSpPr txBox="1"/>
            <p:nvPr/>
          </p:nvSpPr>
          <p:spPr>
            <a:xfrm>
              <a:off x="1327052" y="2494237"/>
              <a:ext cx="6706822" cy="6251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lnSpc>
                  <a:spcPct val="14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/>
                  <a:ea typeface="思源黑体 CN Normal"/>
                </a:defRPr>
              </a:lvl1pPr>
            </a:lstStyle>
            <a:p>
              <a:pPr lvl="0"/>
              <a:r>
                <a:rPr lang="zh-CN" altLang="zh-CN" sz="2000">
                  <a:latin typeface="微软雅黑"/>
                  <a:ea typeface="微软雅黑"/>
                </a:rPr>
                <a:t>报销、借款单据列表所有数据都支持搜索或筛选，支持混合或按单个进行搜索筛选，满足更多的搜索场景。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324987" y="1461882"/>
              <a:ext cx="98137" cy="2066790"/>
            </a:xfrm>
            <a:prstGeom prst="rect">
              <a:avLst/>
            </a:prstGeom>
            <a:solidFill>
              <a:srgbClr val="5B549A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zh-CN">
                <a:solidFill>
                  <a:schemeClr val="lt1"/>
                </a:solidFill>
                <a:latin typeface="微软雅黑"/>
                <a:ea typeface="微软雅黑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/>
          </p:blipFill>
          <p:spPr>
            <a:xfrm>
              <a:off x="8407467" y="1470348"/>
              <a:ext cx="3082290" cy="2058035"/>
            </a:xfrm>
            <a:custGeom>
              <a:avLst/>
              <a:gdLst/>
              <a:ahLst/>
              <a:cxnLst/>
              <a:rect l="l" t="t" r="r" b="b"/>
              <a:pathLst>
                <a:path w="3082290" h="2058035">
                  <a:moveTo>
                    <a:pt x="0" y="0"/>
                  </a:moveTo>
                  <a:lnTo>
                    <a:pt x="3028990" y="0"/>
                  </a:lnTo>
                  <a:cubicBezTo>
                    <a:pt x="3058427" y="0"/>
                    <a:pt x="3082290" y="24639"/>
                    <a:pt x="3082290" y="55032"/>
                  </a:cubicBezTo>
                  <a:lnTo>
                    <a:pt x="3082290" y="2003003"/>
                  </a:lnTo>
                  <a:cubicBezTo>
                    <a:pt x="3082290" y="2033396"/>
                    <a:pt x="3058427" y="2058035"/>
                    <a:pt x="3028990" y="2058035"/>
                  </a:cubicBezTo>
                  <a:lnTo>
                    <a:pt x="0" y="2058035"/>
                  </a:lnTo>
                  <a:close/>
                </a:path>
              </a:pathLst>
            </a:custGeom>
          </p:spPr>
        </p:pic>
        <p:sp>
          <p:nvSpPr>
            <p:cNvPr id="18" name="任意多边形: 形状 53"/>
            <p:cNvSpPr/>
            <p:nvPr/>
          </p:nvSpPr>
          <p:spPr>
            <a:xfrm rot="5400000" flipH="1">
              <a:off x="660293" y="1510215"/>
              <a:ext cx="647962" cy="571433"/>
            </a:xfrm>
            <a:custGeom>
              <a:avLst/>
              <a:gdLst/>
              <a:ahLst/>
              <a:cxnLst/>
              <a:rect l="l" t="t" r="r" b="b"/>
              <a:pathLst>
                <a:path w="647962" h="571433">
                  <a:moveTo>
                    <a:pt x="571433" y="0"/>
                  </a:moveTo>
                  <a:cubicBezTo>
                    <a:pt x="591158" y="0"/>
                    <a:pt x="610649" y="999"/>
                    <a:pt x="629859" y="2950"/>
                  </a:cubicBezTo>
                  <a:lnTo>
                    <a:pt x="647962" y="5713"/>
                  </a:lnTo>
                  <a:lnTo>
                    <a:pt x="647962" y="518271"/>
                  </a:lnTo>
                  <a:cubicBezTo>
                    <a:pt x="647962" y="547631"/>
                    <a:pt x="624160" y="571433"/>
                    <a:pt x="594800" y="571433"/>
                  </a:cubicBezTo>
                  <a:lnTo>
                    <a:pt x="0" y="571433"/>
                  </a:lnTo>
                  <a:cubicBezTo>
                    <a:pt x="0" y="255839"/>
                    <a:pt x="255839" y="0"/>
                    <a:pt x="571433" y="0"/>
                  </a:cubicBezTo>
                  <a:close/>
                </a:path>
              </a:pathLst>
            </a:custGeom>
            <a:solidFill>
              <a:srgbClr val="5B549A"/>
            </a:solidFill>
            <a:ln>
              <a:noFill/>
            </a:ln>
          </p:spPr>
          <p:txBody>
            <a:bodyPr wrap="square" anchor="ctr"/>
            <a:lstStyle/>
            <a:p>
              <a:pPr algn="ctr">
                <a:lnSpc>
                  <a:spcPct val="130000"/>
                </a:lnSpc>
              </a:pPr>
              <a:endParaRPr lang="zh-CN" altLang="zh-CN" sz="2800" i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13000"/>
                    </a:srgbClr>
                  </a:outerShdw>
                </a:effectLst>
                <a:latin typeface="微软雅黑"/>
                <a:ea typeface="微软雅黑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638774" y="2347329"/>
              <a:ext cx="3501854" cy="0"/>
            </a:xfrm>
            <a:prstGeom prst="line">
              <a:avLst/>
            </a:prstGeom>
            <a:ln w="6350">
              <a:solidFill>
                <a:schemeClr val="bg2">
                  <a:alpha val="84000"/>
                  <a:lumMod val="90000"/>
                </a:schemeClr>
              </a:solidFill>
              <a:prstDash val="solid"/>
              <a:miter/>
            </a:ln>
          </p:spPr>
        </p:cxnSp>
        <p:sp>
          <p:nvSpPr>
            <p:cNvPr id="20" name="TextBox 20"/>
            <p:cNvSpPr txBox="1"/>
            <p:nvPr/>
          </p:nvSpPr>
          <p:spPr>
            <a:xfrm>
              <a:off x="1859285" y="1799992"/>
              <a:ext cx="2578100" cy="488950"/>
            </a:xfrm>
            <a:prstGeom prst="rect">
              <a:avLst/>
            </a:prstGeom>
            <a:noFill/>
          </p:spPr>
          <p:txBody>
            <a:bodyPr wrap="square"/>
            <a:lstStyle/>
            <a:p>
              <a:pPr lvl="0">
                <a:lnSpc>
                  <a:spcPct val="130000"/>
                </a:lnSpc>
              </a:pPr>
              <a:r>
                <a:rPr lang="zh-CN" altLang="zh-CN" sz="2800" b="1">
                  <a:solidFill>
                    <a:srgbClr val="3B3838"/>
                  </a:solidFill>
                  <a:latin typeface="微软雅黑"/>
                  <a:ea typeface="微软雅黑"/>
                </a:rPr>
                <a:t>多条件查询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1321444" y="1905135"/>
              <a:ext cx="495838" cy="495838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zh-CN">
                <a:solidFill>
                  <a:schemeClr val="lt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" name="2"/>
            <p:cNvSpPr txBox="1"/>
            <p:nvPr/>
          </p:nvSpPr>
          <p:spPr>
            <a:xfrm>
              <a:off x="1366545" y="1968388"/>
              <a:ext cx="405636" cy="369332"/>
            </a:xfrm>
            <a:prstGeom prst="rect">
              <a:avLst/>
            </a:prstGeom>
          </p:spPr>
          <p:txBody>
            <a:bodyPr vert="horz" lIns="47856" tIns="23928" rIns="47856" bIns="23928" anchor="t" anchorCtr="0"/>
            <a:lstStyle/>
            <a:p>
              <a:pPr algn="ctr">
                <a:lnSpc>
                  <a:spcPct val="130000"/>
                </a:lnSpc>
              </a:pPr>
              <a:r>
                <a:rPr lang="en-US" altLang="en-US" b="1">
                  <a:solidFill>
                    <a:schemeClr val="bg1"/>
                  </a:solidFill>
                  <a:latin typeface="微软雅黑"/>
                  <a:ea typeface="微软雅黑"/>
                </a:rPr>
                <a:t>01</a:t>
              </a:r>
              <a:endParaRPr lang="zh-CN" altLang="zh-CN" b="1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93274" y="3943314"/>
            <a:ext cx="10805453" cy="2061138"/>
            <a:chOff x="693274" y="3943314"/>
            <a:chExt cx="10805453" cy="2061138"/>
          </a:xfrm>
        </p:grpSpPr>
        <p:sp>
          <p:nvSpPr>
            <p:cNvPr id="23" name="矩形: 圆角 44"/>
            <p:cNvSpPr/>
            <p:nvPr/>
          </p:nvSpPr>
          <p:spPr>
            <a:xfrm>
              <a:off x="693274" y="3943314"/>
              <a:ext cx="10805453" cy="2061138"/>
            </a:xfrm>
            <a:prstGeom prst="roundRect">
              <a:avLst>
                <a:gd name="adj" fmla="val 2674"/>
              </a:avLst>
            </a:prstGeom>
            <a:solidFill>
              <a:schemeClr val="bg1"/>
            </a:solidFill>
            <a:ln w="12700">
              <a:solidFill>
                <a:srgbClr val="152986"/>
              </a:solidFill>
              <a:prstDash val="solid"/>
              <a:miter/>
            </a:ln>
            <a:effectLst>
              <a:outerShdw blurRad="165100" dist="38100" dir="10800000" algn="r" rotWithShape="0">
                <a:srgbClr val="196AE5">
                  <a:alpha val="15000"/>
                </a:srgbClr>
              </a:outerShdw>
            </a:effectLst>
          </p:spPr>
          <p:txBody>
            <a:bodyPr anchor="ctr"/>
            <a:lstStyle/>
            <a:p>
              <a:pPr algn="r">
                <a:lnSpc>
                  <a:spcPct val="130000"/>
                </a:lnSpc>
              </a:pPr>
              <a:endParaRPr lang="zh-CN" altLang="zh-CN">
                <a:solidFill>
                  <a:schemeClr val="lt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734425" y="3946832"/>
              <a:ext cx="135437" cy="2051935"/>
            </a:xfrm>
            <a:prstGeom prst="rect">
              <a:avLst/>
            </a:prstGeom>
            <a:solidFill>
              <a:srgbClr val="5B549A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zh-CN">
                <a:solidFill>
                  <a:schemeClr val="lt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任意多边形: 形状 52"/>
            <p:cNvSpPr/>
            <p:nvPr/>
          </p:nvSpPr>
          <p:spPr>
            <a:xfrm>
              <a:off x="10850765" y="5433019"/>
              <a:ext cx="647962" cy="571433"/>
            </a:xfrm>
            <a:custGeom>
              <a:avLst/>
              <a:gdLst/>
              <a:ahLst/>
              <a:cxnLst/>
              <a:rect l="l" t="t" r="r" b="b"/>
              <a:pathLst>
                <a:path w="647962" h="571433">
                  <a:moveTo>
                    <a:pt x="571433" y="0"/>
                  </a:moveTo>
                  <a:cubicBezTo>
                    <a:pt x="591158" y="0"/>
                    <a:pt x="610649" y="999"/>
                    <a:pt x="629859" y="2950"/>
                  </a:cubicBezTo>
                  <a:lnTo>
                    <a:pt x="647962" y="5713"/>
                  </a:lnTo>
                  <a:lnTo>
                    <a:pt x="647962" y="518271"/>
                  </a:lnTo>
                  <a:cubicBezTo>
                    <a:pt x="647962" y="547631"/>
                    <a:pt x="624160" y="571433"/>
                    <a:pt x="594800" y="571433"/>
                  </a:cubicBezTo>
                  <a:lnTo>
                    <a:pt x="0" y="571433"/>
                  </a:lnTo>
                  <a:cubicBezTo>
                    <a:pt x="0" y="255839"/>
                    <a:pt x="255839" y="0"/>
                    <a:pt x="571433" y="0"/>
                  </a:cubicBezTo>
                  <a:close/>
                </a:path>
              </a:pathLst>
            </a:custGeom>
            <a:solidFill>
              <a:srgbClr val="5B549A"/>
            </a:solidFill>
            <a:ln>
              <a:noFill/>
            </a:ln>
          </p:spPr>
          <p:txBody>
            <a:bodyPr wrap="square" anchor="ctr"/>
            <a:lstStyle/>
            <a:p>
              <a:pPr algn="ctr">
                <a:lnSpc>
                  <a:spcPct val="130000"/>
                </a:lnSpc>
              </a:pPr>
              <a:endParaRPr lang="zh-CN" altLang="zh-CN" sz="2800" i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13000"/>
                    </a:srgbClr>
                  </a:outerShdw>
                </a:effectLst>
                <a:latin typeface="微软雅黑"/>
                <a:ea typeface="微软雅黑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7040029" y="4738249"/>
              <a:ext cx="3501854" cy="0"/>
            </a:xfrm>
            <a:prstGeom prst="line">
              <a:avLst/>
            </a:prstGeom>
            <a:ln w="6350">
              <a:solidFill>
                <a:schemeClr val="bg2">
                  <a:alpha val="84000"/>
                  <a:lumMod val="90000"/>
                </a:schemeClr>
              </a:solidFill>
              <a:prstDash val="solid"/>
              <a:miter/>
            </a:ln>
          </p:spPr>
        </p:cxnSp>
        <p:sp>
          <p:nvSpPr>
            <p:cNvPr id="27" name="TextBox 20"/>
            <p:cNvSpPr txBox="1"/>
            <p:nvPr/>
          </p:nvSpPr>
          <p:spPr>
            <a:xfrm>
              <a:off x="8079574" y="4223438"/>
              <a:ext cx="2324100" cy="488950"/>
            </a:xfrm>
            <a:prstGeom prst="rect">
              <a:avLst/>
            </a:prstGeom>
            <a:noFill/>
          </p:spPr>
          <p:txBody>
            <a:bodyPr wrap="square"/>
            <a:lstStyle/>
            <a:p>
              <a:pPr lvl="0" algn="r">
                <a:lnSpc>
                  <a:spcPct val="130000"/>
                </a:lnSpc>
              </a:pPr>
              <a:r>
                <a:rPr lang="zh-CN" altLang="zh-CN" sz="2800" b="1">
                  <a:solidFill>
                    <a:srgbClr val="3B3838"/>
                  </a:solidFill>
                  <a:latin typeface="微软雅黑"/>
                  <a:ea typeface="微软雅黑"/>
                </a:rPr>
                <a:t>多角色查询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10440549" y="4311319"/>
              <a:ext cx="495838" cy="495838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zh-CN">
                <a:solidFill>
                  <a:schemeClr val="lt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9" name="1"/>
            <p:cNvSpPr txBox="1"/>
            <p:nvPr/>
          </p:nvSpPr>
          <p:spPr>
            <a:xfrm>
              <a:off x="10434849" y="4374572"/>
              <a:ext cx="495837" cy="369332"/>
            </a:xfrm>
            <a:prstGeom prst="rect">
              <a:avLst/>
            </a:prstGeom>
          </p:spPr>
          <p:txBody>
            <a:bodyPr vert="horz" lIns="47856" tIns="23928" rIns="47856" bIns="23928" anchor="t" anchorCtr="0"/>
            <a:lstStyle/>
            <a:p>
              <a:pPr algn="ctr">
                <a:lnSpc>
                  <a:spcPct val="130000"/>
                </a:lnSpc>
              </a:pPr>
              <a:r>
                <a:rPr lang="en-US" altLang="en-US" b="1">
                  <a:solidFill>
                    <a:schemeClr val="bg1"/>
                  </a:solidFill>
                  <a:latin typeface="微软雅黑"/>
                  <a:ea typeface="微软雅黑"/>
                </a:rPr>
                <a:t>02</a:t>
              </a:r>
              <a:endParaRPr lang="zh-CN" altLang="zh-CN" b="1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0" name="TextBox 21"/>
            <p:cNvSpPr txBox="1"/>
            <p:nvPr/>
          </p:nvSpPr>
          <p:spPr>
            <a:xfrm>
              <a:off x="4293714" y="4909650"/>
              <a:ext cx="6881032" cy="6251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lnSpc>
                  <a:spcPct val="14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/>
                  <a:ea typeface="思源黑体 CN Normal"/>
                </a:defRPr>
              </a:lvl1pPr>
            </a:lstStyle>
            <a:p>
              <a:pPr lvl="0" algn="l">
                <a:lnSpc>
                  <a:spcPct val="130000"/>
                </a:lnSpc>
              </a:pPr>
              <a:r>
                <a:rPr lang="zh-CN" altLang="zh-CN" sz="2000">
                  <a:solidFill>
                    <a:srgbClr val="3B3838"/>
                  </a:solidFill>
                  <a:latin typeface="微软雅黑"/>
                  <a:ea typeface="微软雅黑"/>
                </a:rPr>
                <a:t>可查看登录人作为不同角色（如制单人、联系人、经办人、项目负责人等）时与其有关的单据。</a:t>
              </a: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/>
            <a:stretch/>
          </p:blipFill>
          <p:spPr>
            <a:xfrm>
              <a:off x="706178" y="3943596"/>
              <a:ext cx="3089346" cy="2060575"/>
            </a:xfrm>
            <a:custGeom>
              <a:avLst/>
              <a:gdLst/>
              <a:ahLst/>
              <a:cxnLst/>
              <a:rect l="l" t="t" r="r" b="b"/>
              <a:pathLst>
                <a:path w="3089346" h="2060575">
                  <a:moveTo>
                    <a:pt x="55115" y="0"/>
                  </a:moveTo>
                  <a:lnTo>
                    <a:pt x="3034231" y="0"/>
                  </a:lnTo>
                  <a:cubicBezTo>
                    <a:pt x="3064670" y="0"/>
                    <a:pt x="3089346" y="24669"/>
                    <a:pt x="3089346" y="55100"/>
                  </a:cubicBezTo>
                  <a:lnTo>
                    <a:pt x="3089346" y="2005475"/>
                  </a:lnTo>
                  <a:cubicBezTo>
                    <a:pt x="3089346" y="2035906"/>
                    <a:pt x="3064670" y="2060575"/>
                    <a:pt x="3034231" y="2060575"/>
                  </a:cubicBezTo>
                  <a:lnTo>
                    <a:pt x="55115" y="2060575"/>
                  </a:lnTo>
                  <a:cubicBezTo>
                    <a:pt x="24676" y="2060575"/>
                    <a:pt x="0" y="2035906"/>
                    <a:pt x="0" y="2005475"/>
                  </a:cubicBezTo>
                  <a:lnTo>
                    <a:pt x="0" y="55100"/>
                  </a:lnTo>
                  <a:cubicBezTo>
                    <a:pt x="0" y="24669"/>
                    <a:pt x="24676" y="0"/>
                    <a:pt x="55115" y="0"/>
                  </a:cubicBezTo>
                  <a:close/>
                </a:path>
              </a:pathLst>
            </a:cu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59592" y="932270"/>
            <a:ext cx="11338582" cy="581389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单据查询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009246" y="2506403"/>
            <a:ext cx="207048" cy="19567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2913303" y="2153446"/>
            <a:ext cx="2444192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点击表头搜索按钮开始搜索</a:t>
            </a:r>
          </a:p>
        </p:txBody>
      </p:sp>
      <p:sp>
        <p:nvSpPr>
          <p:cNvPr id="27" name="矩形 26"/>
          <p:cNvSpPr/>
          <p:nvPr/>
        </p:nvSpPr>
        <p:spPr>
          <a:xfrm>
            <a:off x="7935958" y="2189255"/>
            <a:ext cx="3607314" cy="26264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828212" y="1890805"/>
            <a:ext cx="4253826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支持查看当登录人作为不同角色时与其关联的单据</a:t>
            </a:r>
          </a:p>
        </p:txBody>
      </p:sp>
      <p:cxnSp>
        <p:nvCxnSpPr>
          <p:cNvPr id="29" name="直接箭头连接符 28"/>
          <p:cNvCxnSpPr>
            <a:stCxn id="25" idx="3"/>
          </p:cNvCxnSpPr>
          <p:nvPr/>
        </p:nvCxnSpPr>
        <p:spPr>
          <a:xfrm flipH="1">
            <a:off x="3007559" y="2702080"/>
            <a:ext cx="105211" cy="31505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sp>
        <p:nvSpPr>
          <p:cNvPr id="30" name="矩形 29"/>
          <p:cNvSpPr/>
          <p:nvPr/>
        </p:nvSpPr>
        <p:spPr>
          <a:xfrm>
            <a:off x="9238595" y="1020713"/>
            <a:ext cx="558489" cy="3105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4" y="64"/>
            <a:ext cx="9335289" cy="583560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424670" y="3777615"/>
            <a:ext cx="2637790" cy="2637790"/>
          </a:xfrm>
          <a:prstGeom prst="ellipse">
            <a:avLst/>
          </a:prstGeom>
          <a:solidFill>
            <a:srgbClr val="152986">
              <a:alpha val="27000"/>
            </a:srgbClr>
          </a:solid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41770" y="1477645"/>
            <a:ext cx="4732655" cy="4732655"/>
          </a:xfrm>
          <a:prstGeom prst="ellipse">
            <a:avLst/>
          </a:prstGeom>
          <a:blipFill rotWithShape="1">
            <a:blip r:embed="rId5"/>
            <a:stretch/>
          </a:blip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06245" y="1471930"/>
            <a:ext cx="3791634" cy="814582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en-US" altLang="en-US" sz="4000" b="1">
                <a:solidFill>
                  <a:srgbClr val="262626"/>
                </a:solidFill>
                <a:latin typeface="微软雅黑"/>
                <a:ea typeface="微软雅黑"/>
              </a:rPr>
              <a:t>PART FIVE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49095" y="2724785"/>
            <a:ext cx="3917950" cy="814582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4000" b="1">
                <a:solidFill>
                  <a:srgbClr val="262626"/>
                </a:solidFill>
                <a:latin typeface="微软雅黑"/>
                <a:ea typeface="微软雅黑"/>
              </a:rPr>
              <a:t>五、发票管理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1706245" y="4974590"/>
            <a:ext cx="1988820" cy="594360"/>
          </a:xfrm>
          <a:prstGeom prst="roundRect">
            <a:avLst>
              <a:gd name="adj" fmla="val 50000"/>
            </a:avLst>
          </a:prstGeom>
          <a:solidFill>
            <a:srgbClr val="827CB7"/>
          </a:solidFill>
          <a:ln>
            <a:noFill/>
          </a:ln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64" y="64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6051550" cy="67012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发票管理功能特点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5457996" y="2702080"/>
            <a:ext cx="755924" cy="755924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827CB7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ctr">
              <a:lnSpc>
                <a:spcPct val="130000"/>
              </a:lnSpc>
            </a:pPr>
            <a:r>
              <a:rPr lang="en-US" altLang="en-US" sz="2000" spc="300">
                <a:solidFill>
                  <a:srgbClr val="FFFFFF"/>
                </a:solidFill>
                <a:latin typeface="微软雅黑"/>
                <a:ea typeface="微软雅黑"/>
              </a:rPr>
              <a:t>02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5457360" y="3984284"/>
            <a:ext cx="755924" cy="755924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5B549A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ctr">
              <a:lnSpc>
                <a:spcPct val="130000"/>
              </a:lnSpc>
            </a:pPr>
            <a:r>
              <a:rPr lang="en-US" altLang="en-US" sz="2000" spc="300">
                <a:solidFill>
                  <a:srgbClr val="FFFFFF"/>
                </a:solidFill>
                <a:latin typeface="微软雅黑"/>
                <a:ea typeface="微软雅黑"/>
              </a:rPr>
              <a:t>03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5461171" y="5378316"/>
            <a:ext cx="755924" cy="755924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827CB7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ctr">
              <a:lnSpc>
                <a:spcPct val="130000"/>
              </a:lnSpc>
            </a:pPr>
            <a:r>
              <a:rPr lang="en-US" altLang="en-US" sz="2000" spc="300">
                <a:solidFill>
                  <a:srgbClr val="FFFFFF"/>
                </a:solidFill>
                <a:latin typeface="微软雅黑"/>
                <a:ea typeface="微软雅黑"/>
              </a:rPr>
              <a:t>04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62358" y="2742625"/>
            <a:ext cx="1016000" cy="4000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marL="0" lvl="0" algn="l" defTabSz="914400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zh-CN" sz="2800" b="1">
                <a:solidFill>
                  <a:srgbClr val="262626"/>
                </a:solidFill>
                <a:latin typeface="微软雅黑"/>
                <a:ea typeface="微软雅黑"/>
              </a:rPr>
              <a:t>真假查验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62358" y="4095031"/>
            <a:ext cx="1016000" cy="4000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marL="0" lvl="0" algn="l" defTabSz="914400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2800" b="1">
                <a:solidFill>
                  <a:srgbClr val="262626"/>
                </a:solidFill>
                <a:latin typeface="微软雅黑"/>
                <a:ea typeface="微软雅黑"/>
              </a:rPr>
              <a:t>报销控制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609010" y="5417072"/>
            <a:ext cx="1016000" cy="4000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marL="0" lvl="0" algn="l" defTabSz="914400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2800" b="1">
                <a:solidFill>
                  <a:srgbClr val="262626"/>
                </a:solidFill>
                <a:latin typeface="微软雅黑"/>
                <a:ea typeface="微软雅黑"/>
              </a:rPr>
              <a:t>自动报销</a:t>
            </a:r>
          </a:p>
        </p:txBody>
      </p:sp>
      <p:sp>
        <p:nvSpPr>
          <p:cNvPr id="28" name="椭圆 27"/>
          <p:cNvSpPr/>
          <p:nvPr/>
        </p:nvSpPr>
        <p:spPr>
          <a:xfrm>
            <a:off x="941070" y="2042160"/>
            <a:ext cx="3701415" cy="3701415"/>
          </a:xfrm>
          <a:prstGeom prst="ellipse">
            <a:avLst/>
          </a:prstGeom>
          <a:blipFill rotWithShape="1">
            <a:blip r:embed="rId4"/>
            <a:stretch/>
          </a:blipFill>
          <a:ln>
            <a:noFill/>
          </a:ln>
          <a:effectLst>
            <a:outerShdw blurRad="101600" dist="38100" dir="27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30" name="任意多边形 11"/>
          <p:cNvSpPr/>
          <p:nvPr/>
        </p:nvSpPr>
        <p:spPr>
          <a:xfrm>
            <a:off x="5457360" y="1412786"/>
            <a:ext cx="755924" cy="755924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5B549A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ctr">
              <a:lnSpc>
                <a:spcPct val="130000"/>
              </a:lnSpc>
            </a:pPr>
            <a:r>
              <a:rPr lang="en-US" altLang="en-US" sz="2000" spc="300">
                <a:solidFill>
                  <a:srgbClr val="FFFFFF"/>
                </a:solidFill>
                <a:latin typeface="微软雅黑"/>
                <a:ea typeface="微软雅黑"/>
              </a:rPr>
              <a:t>01</a:t>
            </a:r>
          </a:p>
        </p:txBody>
      </p:sp>
      <p:sp>
        <p:nvSpPr>
          <p:cNvPr id="31" name="文本框 15"/>
          <p:cNvSpPr txBox="1"/>
          <p:nvPr/>
        </p:nvSpPr>
        <p:spPr>
          <a:xfrm>
            <a:off x="6562358" y="1461329"/>
            <a:ext cx="1016000" cy="4000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marL="0" lvl="0" algn="l" defTabSz="914400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2800" b="1">
                <a:solidFill>
                  <a:srgbClr val="262626"/>
                </a:solidFill>
                <a:latin typeface="微软雅黑"/>
                <a:ea typeface="微软雅黑"/>
              </a:rPr>
              <a:t>在线收票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59592" y="872353"/>
            <a:ext cx="11311995" cy="58738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5.1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发票管理</a:t>
            </a: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-PC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端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735344" y="1912554"/>
            <a:ext cx="858367" cy="2339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4684176" y="2939874"/>
            <a:ext cx="5084232" cy="707886"/>
          </a:xfrm>
          <a:prstGeom prst="rect">
            <a:avLst/>
          </a:prstGeom>
          <a:ln w="12700"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1.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上</a:t>
            </a:r>
            <a:r>
              <a:rPr lang="zh-CN" altLang="zh-CN" sz="2000" b="1" dirty="0">
                <a:solidFill>
                  <a:srgbClr val="FF0000"/>
                </a:solidFill>
              </a:rPr>
              <a:t>传发票自动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查验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支持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jpg</a:t>
            </a:r>
            <a:r>
              <a:rPr lang="zh-CN" altLang="zh-CN" sz="2000" b="1" dirty="0">
                <a:solidFill>
                  <a:srgbClr val="FF0000"/>
                </a:solidFill>
              </a:rPr>
              <a:t>，</a:t>
            </a:r>
            <a:r>
              <a:rPr lang="en-US" altLang="en-US" sz="2000" b="1" dirty="0">
                <a:solidFill>
                  <a:srgbClr val="FF0000"/>
                </a:solidFill>
              </a:rPr>
              <a:t>jpeg</a:t>
            </a:r>
            <a:r>
              <a:rPr lang="zh-CN" altLang="zh-CN" sz="2000" b="1" dirty="0">
                <a:solidFill>
                  <a:srgbClr val="FF0000"/>
                </a:solidFill>
              </a:rPr>
              <a:t>，</a:t>
            </a:r>
            <a:r>
              <a:rPr lang="en-US" altLang="en-US" sz="2000" b="1" dirty="0" err="1">
                <a:solidFill>
                  <a:srgbClr val="FF0000"/>
                </a:solidFill>
              </a:rPr>
              <a:t>png</a:t>
            </a:r>
            <a:r>
              <a:rPr lang="zh-CN" altLang="zh-CN" sz="2000" b="1" dirty="0">
                <a:solidFill>
                  <a:srgbClr val="FF0000"/>
                </a:solidFill>
              </a:rPr>
              <a:t>，</a:t>
            </a:r>
            <a:r>
              <a:rPr lang="en-US" altLang="en-US" sz="2000" b="1" dirty="0" err="1">
                <a:solidFill>
                  <a:srgbClr val="FF0000"/>
                </a:solidFill>
              </a:rPr>
              <a:t>pdf</a:t>
            </a:r>
            <a:r>
              <a:rPr lang="zh-CN" altLang="zh-CN" sz="2000" b="1" dirty="0">
                <a:solidFill>
                  <a:srgbClr val="FF0000"/>
                </a:solidFill>
              </a:rPr>
              <a:t>，</a:t>
            </a:r>
            <a:r>
              <a:rPr lang="en-US" altLang="en-US" sz="2000" b="1" dirty="0" err="1">
                <a:solidFill>
                  <a:srgbClr val="FF0000"/>
                </a:solidFill>
              </a:rPr>
              <a:t>ofd</a:t>
            </a:r>
            <a:r>
              <a:rPr lang="zh-CN" altLang="zh-CN" sz="2000" b="1" dirty="0">
                <a:solidFill>
                  <a:srgbClr val="FF0000"/>
                </a:solidFill>
              </a:rPr>
              <a:t>等格式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文件</a:t>
            </a:r>
            <a:endParaRPr lang="zh-CN" altLang="zh-CN" sz="2000" b="1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38243" y="934509"/>
            <a:ext cx="673428" cy="3296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矩形 27"/>
          <p:cNvSpPr/>
          <p:nvPr/>
        </p:nvSpPr>
        <p:spPr>
          <a:xfrm>
            <a:off x="557223" y="1912554"/>
            <a:ext cx="1081551" cy="19567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9" name="直接箭头连接符 28"/>
          <p:cNvCxnSpPr>
            <a:stCxn id="25" idx="1"/>
          </p:cNvCxnSpPr>
          <p:nvPr/>
        </p:nvCxnSpPr>
        <p:spPr>
          <a:xfrm>
            <a:off x="2593710" y="2029549"/>
            <a:ext cx="2080457" cy="1064214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sp>
        <p:nvSpPr>
          <p:cNvPr id="30" name="矩形 29"/>
          <p:cNvSpPr/>
          <p:nvPr/>
        </p:nvSpPr>
        <p:spPr>
          <a:xfrm>
            <a:off x="683319" y="4220903"/>
            <a:ext cx="293252" cy="2339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1" name="直接箭头连接符 30"/>
          <p:cNvCxnSpPr>
            <a:endCxn id="28" idx="3"/>
          </p:cNvCxnSpPr>
          <p:nvPr/>
        </p:nvCxnSpPr>
        <p:spPr>
          <a:xfrm flipV="1">
            <a:off x="860054" y="2108231"/>
            <a:ext cx="237945" cy="216262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sp>
        <p:nvSpPr>
          <p:cNvPr id="32" name="TextBox 31"/>
          <p:cNvSpPr txBox="1"/>
          <p:nvPr/>
        </p:nvSpPr>
        <p:spPr>
          <a:xfrm>
            <a:off x="64" y="1614104"/>
            <a:ext cx="2209056" cy="307777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en-US" altLang="zh-CN" sz="1400" b="1" dirty="0" smtClean="0">
                <a:solidFill>
                  <a:srgbClr val="FF0000"/>
                </a:solidFill>
              </a:rPr>
              <a:t>2.</a:t>
            </a:r>
            <a:r>
              <a:rPr lang="zh-CN" altLang="zh-CN" sz="1400" b="1" dirty="0" smtClean="0">
                <a:solidFill>
                  <a:srgbClr val="FF0000"/>
                </a:solidFill>
              </a:rPr>
              <a:t>选择</a:t>
            </a:r>
            <a:r>
              <a:rPr lang="zh-CN" altLang="zh-CN" sz="1400" b="1" dirty="0">
                <a:solidFill>
                  <a:srgbClr val="FF0000"/>
                </a:solidFill>
              </a:rPr>
              <a:t>发票自动报销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3200" b="1" dirty="0">
                <a:solidFill>
                  <a:srgbClr val="262626"/>
                </a:solidFill>
                <a:latin typeface="微软雅黑"/>
                <a:ea typeface="微软雅黑"/>
              </a:rPr>
              <a:t>5.2 </a:t>
            </a:r>
            <a:r>
              <a:rPr lang="zh-CN" altLang="zh-CN" sz="3200" b="1" dirty="0">
                <a:solidFill>
                  <a:srgbClr val="262626"/>
                </a:solidFill>
                <a:latin typeface="微软雅黑"/>
                <a:ea typeface="微软雅黑"/>
              </a:rPr>
              <a:t>发票管理</a:t>
            </a:r>
            <a:r>
              <a:rPr lang="en-US" altLang="en-US" sz="3200" b="1" dirty="0">
                <a:solidFill>
                  <a:srgbClr val="262626"/>
                </a:solidFill>
                <a:latin typeface="微软雅黑"/>
                <a:ea typeface="微软雅黑"/>
              </a:rPr>
              <a:t>-</a:t>
            </a:r>
            <a:r>
              <a:rPr lang="zh-CN" altLang="zh-CN" sz="3200" b="1" dirty="0">
                <a:solidFill>
                  <a:srgbClr val="262626"/>
                </a:solidFill>
                <a:latin typeface="微软雅黑"/>
                <a:ea typeface="微软雅黑"/>
              </a:rPr>
              <a:t>手机端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916420" y="1026506"/>
            <a:ext cx="2835892" cy="574779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577955" y="1028707"/>
            <a:ext cx="2852708" cy="5745594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1770010" y="1229875"/>
            <a:ext cx="2468598" cy="5237083"/>
          </a:xfrm>
          <a:prstGeom prst="roundRect">
            <a:avLst>
              <a:gd name="adj" fmla="val 8130"/>
            </a:avLst>
          </a:prstGeom>
          <a:blipFill rotWithShape="1">
            <a:blip r:embed="rId6"/>
            <a:stretch/>
          </a:blipFill>
          <a:ln w="12700">
            <a:solidFill>
              <a:srgbClr val="5C5C5C"/>
            </a:solidFill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8398185" y="1028707"/>
            <a:ext cx="2843554" cy="5745594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8609149" y="1271741"/>
            <a:ext cx="2421626" cy="5174156"/>
          </a:xfrm>
          <a:prstGeom prst="roundRect">
            <a:avLst>
              <a:gd name="adj" fmla="val 8130"/>
            </a:avLst>
          </a:prstGeom>
          <a:blipFill rotWithShape="1">
            <a:blip r:embed="rId7"/>
            <a:stretch/>
          </a:blipFill>
          <a:ln w="12700">
            <a:solidFill>
              <a:srgbClr val="5C5C5C"/>
            </a:solidFill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3315222" y="4010514"/>
            <a:ext cx="629433" cy="413359"/>
          </a:xfrm>
          <a:prstGeom prst="straightConnector1">
            <a:avLst/>
          </a:prstGeom>
          <a:noFill/>
          <a:ln w="44450">
            <a:solidFill>
              <a:srgbClr val="CC0000"/>
            </a:solidFill>
            <a:prstDash val="solid"/>
            <a:headEnd w="med" len="med"/>
            <a:tailEnd type="triangle" w="med" len="med"/>
          </a:ln>
        </p:spPr>
      </p:cxnSp>
      <p:sp>
        <p:nvSpPr>
          <p:cNvPr id="2" name="矩形 1"/>
          <p:cNvSpPr/>
          <p:nvPr/>
        </p:nvSpPr>
        <p:spPr>
          <a:xfrm>
            <a:off x="1640148" y="620688"/>
            <a:ext cx="655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暨南大学服务号→信息服务→微服务→财务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大厅→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我的发票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86" y="1303895"/>
            <a:ext cx="2413560" cy="519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接箭头连接符 16"/>
          <p:cNvCxnSpPr/>
          <p:nvPr/>
        </p:nvCxnSpPr>
        <p:spPr>
          <a:xfrm flipH="1">
            <a:off x="6168008" y="1772816"/>
            <a:ext cx="629433" cy="413359"/>
          </a:xfrm>
          <a:prstGeom prst="straightConnector1">
            <a:avLst/>
          </a:prstGeom>
          <a:noFill/>
          <a:ln w="44450">
            <a:solidFill>
              <a:srgbClr val="CC0000"/>
            </a:solidFill>
            <a:prstDash val="solid"/>
            <a:headEnd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4" y="64"/>
            <a:ext cx="9335289" cy="583560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424670" y="3777615"/>
            <a:ext cx="2637790" cy="2637790"/>
          </a:xfrm>
          <a:prstGeom prst="ellipse">
            <a:avLst/>
          </a:prstGeom>
          <a:solidFill>
            <a:srgbClr val="152986">
              <a:alpha val="27000"/>
            </a:srgbClr>
          </a:solid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41770" y="1477645"/>
            <a:ext cx="4732655" cy="4732655"/>
          </a:xfrm>
          <a:prstGeom prst="ellipse">
            <a:avLst/>
          </a:prstGeom>
          <a:blipFill rotWithShape="1">
            <a:blip r:embed="rId5"/>
            <a:stretch/>
          </a:blip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06245" y="1471930"/>
            <a:ext cx="3332480" cy="814582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PART ONE</a:t>
            </a:r>
            <a:endParaRPr lang="en-US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49095" y="2724785"/>
            <a:ext cx="3917950" cy="814582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4000">
                <a:solidFill>
                  <a:srgbClr val="262626"/>
                </a:solidFill>
                <a:latin typeface="微软雅黑"/>
                <a:ea typeface="微软雅黑"/>
              </a:rPr>
              <a:t>一、升级背景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1706245" y="4974590"/>
            <a:ext cx="1988820" cy="594360"/>
          </a:xfrm>
          <a:prstGeom prst="roundRect">
            <a:avLst>
              <a:gd name="adj" fmla="val 50000"/>
            </a:avLst>
          </a:prstGeom>
          <a:solidFill>
            <a:srgbClr val="827CB7"/>
          </a:solidFill>
          <a:ln>
            <a:noFill/>
          </a:ln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4" y="64"/>
            <a:ext cx="9335289" cy="583560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424670" y="3777615"/>
            <a:ext cx="2637790" cy="2637790"/>
          </a:xfrm>
          <a:prstGeom prst="ellipse">
            <a:avLst/>
          </a:prstGeom>
          <a:solidFill>
            <a:srgbClr val="152986">
              <a:alpha val="27000"/>
            </a:srgbClr>
          </a:solid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41770" y="1477645"/>
            <a:ext cx="4732655" cy="4732655"/>
          </a:xfrm>
          <a:prstGeom prst="ellipse">
            <a:avLst/>
          </a:prstGeom>
          <a:blipFill rotWithShape="1">
            <a:blip r:embed="rId5"/>
            <a:stretch/>
          </a:blip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06245" y="1471930"/>
            <a:ext cx="3791634" cy="814582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en-US" altLang="en-US" sz="4000" b="1">
                <a:solidFill>
                  <a:srgbClr val="262626"/>
                </a:solidFill>
                <a:latin typeface="微软雅黑"/>
                <a:ea typeface="微软雅黑"/>
              </a:rPr>
              <a:t>PART SIX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49095" y="2724785"/>
            <a:ext cx="3917950" cy="814582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4000">
                <a:solidFill>
                  <a:srgbClr val="262626"/>
                </a:solidFill>
                <a:latin typeface="微软雅黑"/>
                <a:ea typeface="微软雅黑"/>
              </a:rPr>
              <a:t>六、线上审批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1706245" y="4974590"/>
            <a:ext cx="1988820" cy="594360"/>
          </a:xfrm>
          <a:prstGeom prst="roundRect">
            <a:avLst>
              <a:gd name="adj" fmla="val 50000"/>
            </a:avLst>
          </a:prstGeom>
          <a:solidFill>
            <a:srgbClr val="827CB7"/>
          </a:solidFill>
          <a:ln>
            <a:noFill/>
          </a:ln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64" y="64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6051550" cy="67012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线上审批功能特点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5457996" y="2702080"/>
            <a:ext cx="755924" cy="755924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827CB7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ctr">
              <a:lnSpc>
                <a:spcPct val="130000"/>
              </a:lnSpc>
            </a:pPr>
            <a:r>
              <a:rPr lang="en-US" altLang="en-US" sz="2800" spc="300">
                <a:solidFill>
                  <a:srgbClr val="FFFFFF"/>
                </a:solidFill>
                <a:latin typeface="微软雅黑"/>
                <a:ea typeface="微软雅黑"/>
              </a:rPr>
              <a:t>02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5457360" y="3984284"/>
            <a:ext cx="755924" cy="755924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5B549A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ctr">
              <a:lnSpc>
                <a:spcPct val="130000"/>
              </a:lnSpc>
            </a:pPr>
            <a:r>
              <a:rPr lang="en-US" altLang="en-US" sz="2800" spc="300">
                <a:solidFill>
                  <a:srgbClr val="FFFFFF"/>
                </a:solidFill>
                <a:latin typeface="微软雅黑"/>
                <a:ea typeface="微软雅黑"/>
              </a:rPr>
              <a:t>03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5461171" y="5378316"/>
            <a:ext cx="755924" cy="755924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827CB7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ctr">
              <a:lnSpc>
                <a:spcPct val="130000"/>
              </a:lnSpc>
            </a:pPr>
            <a:r>
              <a:rPr lang="en-US" altLang="en-US" sz="2800" spc="300">
                <a:solidFill>
                  <a:srgbClr val="FFFFFF"/>
                </a:solidFill>
                <a:latin typeface="微软雅黑"/>
                <a:ea typeface="微软雅黑"/>
              </a:rPr>
              <a:t>04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62358" y="2742625"/>
            <a:ext cx="1016000" cy="4000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marL="0" lvl="0" algn="l" defTabSz="914400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zh-CN" sz="2800" b="1">
                <a:solidFill>
                  <a:srgbClr val="262626"/>
                </a:solidFill>
                <a:latin typeface="微软雅黑"/>
                <a:ea typeface="微软雅黑"/>
              </a:rPr>
              <a:t>审批任务通知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09010" y="4110582"/>
            <a:ext cx="1016000" cy="4000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marL="0" lvl="0" algn="l" defTabSz="914400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2800" b="1">
                <a:solidFill>
                  <a:srgbClr val="262626"/>
                </a:solidFill>
                <a:latin typeface="微软雅黑"/>
                <a:ea typeface="微软雅黑"/>
              </a:rPr>
              <a:t>无纸化确认单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609010" y="5462946"/>
            <a:ext cx="1016000" cy="4000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marL="0" lvl="0" algn="l" defTabSz="914400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2800" b="1">
                <a:solidFill>
                  <a:srgbClr val="262626"/>
                </a:solidFill>
                <a:latin typeface="微软雅黑"/>
                <a:ea typeface="微软雅黑"/>
              </a:rPr>
              <a:t>移动掌上审批</a:t>
            </a:r>
          </a:p>
        </p:txBody>
      </p:sp>
      <p:sp>
        <p:nvSpPr>
          <p:cNvPr id="28" name="椭圆 27"/>
          <p:cNvSpPr/>
          <p:nvPr/>
        </p:nvSpPr>
        <p:spPr>
          <a:xfrm>
            <a:off x="941070" y="2042160"/>
            <a:ext cx="3701415" cy="3701415"/>
          </a:xfrm>
          <a:prstGeom prst="ellipse">
            <a:avLst/>
          </a:prstGeom>
          <a:blipFill rotWithShape="1">
            <a:blip r:embed="rId4"/>
            <a:stretch/>
          </a:blipFill>
          <a:ln>
            <a:noFill/>
          </a:ln>
          <a:effectLst>
            <a:outerShdw blurRad="101600" dist="38100" dir="27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30" name="任意多边形 11"/>
          <p:cNvSpPr/>
          <p:nvPr/>
        </p:nvSpPr>
        <p:spPr>
          <a:xfrm>
            <a:off x="5457360" y="1412786"/>
            <a:ext cx="755924" cy="755924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5B549A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ctr">
              <a:lnSpc>
                <a:spcPct val="130000"/>
              </a:lnSpc>
            </a:pPr>
            <a:r>
              <a:rPr lang="en-US" altLang="en-US" sz="2800" spc="300">
                <a:solidFill>
                  <a:srgbClr val="FFFFFF"/>
                </a:solidFill>
                <a:latin typeface="微软雅黑"/>
                <a:ea typeface="微软雅黑"/>
              </a:rPr>
              <a:t>01</a:t>
            </a:r>
          </a:p>
        </p:txBody>
      </p:sp>
      <p:sp>
        <p:nvSpPr>
          <p:cNvPr id="31" name="文本框 15"/>
          <p:cNvSpPr txBox="1"/>
          <p:nvPr/>
        </p:nvSpPr>
        <p:spPr>
          <a:xfrm>
            <a:off x="6562358" y="1461329"/>
            <a:ext cx="1016000" cy="4000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marL="0" lvl="0" algn="l" defTabSz="914400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2800" b="1">
                <a:solidFill>
                  <a:srgbClr val="262626"/>
                </a:solidFill>
                <a:latin typeface="微软雅黑"/>
                <a:ea typeface="微软雅黑"/>
              </a:rPr>
              <a:t>智能审批流程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6.1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线上审批</a:t>
            </a: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-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手机端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alphaModFix/>
          </a:blip>
          <a:srcRect t="5078" b="164"/>
          <a:stretch/>
        </p:blipFill>
        <p:spPr>
          <a:xfrm>
            <a:off x="137260" y="1605466"/>
            <a:ext cx="2545592" cy="5032235"/>
          </a:xfrm>
          <a:prstGeom prst="rect">
            <a:avLst/>
          </a:prstGeom>
          <a:noFill/>
          <a:ln/>
          <a:effectLst>
            <a:outerShdw blurRad="76200" dist="127000" dir="2700000">
              <a:srgbClr val="000000">
                <a:alpha val="40000"/>
              </a:srgb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/>
        </p:blipFill>
        <p:spPr>
          <a:xfrm>
            <a:off x="2927385" y="1588290"/>
            <a:ext cx="2861574" cy="5049412"/>
          </a:xfrm>
          <a:prstGeom prst="rect">
            <a:avLst/>
          </a:prstGeom>
          <a:noFill/>
          <a:ln/>
          <a:effectLst>
            <a:outerShdw blurRad="76200" dist="127000" dir="2700000">
              <a:srgbClr val="000000">
                <a:alpha val="40000"/>
              </a:srgb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alphaModFix/>
          </a:blip>
          <a:srcRect t="11890" r="2805"/>
          <a:stretch/>
        </p:blipFill>
        <p:spPr>
          <a:xfrm>
            <a:off x="6096064" y="1609203"/>
            <a:ext cx="2654954" cy="5028562"/>
          </a:xfrm>
          <a:prstGeom prst="rect">
            <a:avLst/>
          </a:prstGeom>
          <a:noFill/>
          <a:ln/>
          <a:effectLst>
            <a:outerShdw blurRad="76200" dist="127000" dir="2700000">
              <a:srgbClr val="000000">
                <a:alpha val="40000"/>
              </a:srgb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alphaModFix/>
          </a:blip>
          <a:srcRect/>
          <a:stretch/>
        </p:blipFill>
        <p:spPr>
          <a:xfrm>
            <a:off x="8971316" y="1588290"/>
            <a:ext cx="3038786" cy="5049412"/>
          </a:xfrm>
          <a:prstGeom prst="rect">
            <a:avLst/>
          </a:prstGeom>
          <a:noFill/>
          <a:ln/>
          <a:effectLst>
            <a:outerShdw blurRad="76200" dist="127000" dir="2700000">
              <a:srgbClr val="000000">
                <a:alpha val="40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137260" y="3429064"/>
            <a:ext cx="180230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审批任务消息通知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92664" y="2393091"/>
            <a:ext cx="180340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更多信息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64057" y="2691541"/>
            <a:ext cx="180340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审批操作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6543" y="3198627"/>
            <a:ext cx="180340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电子确认单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1911" y="4123484"/>
            <a:ext cx="939800" cy="7302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点击消息进入审批表单页</a:t>
            </a:r>
          </a:p>
        </p:txBody>
      </p:sp>
      <p:cxnSp>
        <p:nvCxnSpPr>
          <p:cNvPr id="33" name="直接箭头连接符 32"/>
          <p:cNvCxnSpPr>
            <a:endCxn id="25" idx="0"/>
          </p:cNvCxnSpPr>
          <p:nvPr/>
        </p:nvCxnSpPr>
        <p:spPr>
          <a:xfrm flipV="1">
            <a:off x="2276994" y="4112996"/>
            <a:ext cx="650391" cy="30009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sp>
        <p:nvSpPr>
          <p:cNvPr id="34" name="TextBox 33"/>
          <p:cNvSpPr txBox="1"/>
          <p:nvPr/>
        </p:nvSpPr>
        <p:spPr>
          <a:xfrm>
            <a:off x="10585158" y="4727810"/>
            <a:ext cx="933450" cy="29845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zh-CN" altLang="zh-CN" sz="1400">
                <a:solidFill>
                  <a:srgbClr val="FF0000"/>
                </a:solidFill>
              </a:rPr>
              <a:t>审批确认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5869" y="872354"/>
            <a:ext cx="484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关注：暨南大学服务号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6.2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线上审批</a:t>
            </a: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-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手机端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507516" y="1216900"/>
            <a:ext cx="2804758" cy="56411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871864" y="1228530"/>
            <a:ext cx="2798975" cy="562947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1699082" y="1359686"/>
            <a:ext cx="2421626" cy="5174156"/>
          </a:xfrm>
          <a:prstGeom prst="roundRect">
            <a:avLst>
              <a:gd name="adj" fmla="val 8130"/>
            </a:avLst>
          </a:prstGeom>
          <a:blipFill rotWithShape="1">
            <a:blip r:embed="rId6"/>
            <a:stretch/>
          </a:blipFill>
          <a:ln w="12700">
            <a:solidFill>
              <a:srgbClr val="5C5C5C"/>
            </a:solidFill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圆角矩形 26"/>
          <p:cNvSpPr/>
          <p:nvPr/>
        </p:nvSpPr>
        <p:spPr>
          <a:xfrm>
            <a:off x="5060538" y="1456446"/>
            <a:ext cx="2421626" cy="5174156"/>
          </a:xfrm>
          <a:prstGeom prst="roundRect">
            <a:avLst>
              <a:gd name="adj" fmla="val 8130"/>
            </a:avLst>
          </a:prstGeom>
          <a:blipFill rotWithShape="1">
            <a:blip r:embed="rId7"/>
            <a:stretch/>
          </a:blipFill>
          <a:ln w="12700">
            <a:solidFill>
              <a:srgbClr val="5C5C5C"/>
            </a:solidFill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9" name="直接箭头连接符 28"/>
          <p:cNvCxnSpPr/>
          <p:nvPr/>
        </p:nvCxnSpPr>
        <p:spPr>
          <a:xfrm flipH="1" flipV="1">
            <a:off x="3194989" y="4381967"/>
            <a:ext cx="410212" cy="476125"/>
          </a:xfrm>
          <a:prstGeom prst="straightConnector1">
            <a:avLst/>
          </a:prstGeom>
          <a:noFill/>
          <a:ln w="50800">
            <a:solidFill>
              <a:srgbClr val="FF0000"/>
            </a:solidFill>
            <a:prstDash val="solid"/>
            <a:headEnd w="med" len="med"/>
            <a:tailEnd type="triangle" w="med" len="med"/>
          </a:ln>
        </p:spPr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8636085" y="1132029"/>
            <a:ext cx="2798975" cy="5629470"/>
          </a:xfrm>
          <a:prstGeom prst="rect">
            <a:avLst/>
          </a:prstGeom>
        </p:spPr>
      </p:pic>
      <p:sp>
        <p:nvSpPr>
          <p:cNvPr id="31" name="圆角矩形 30"/>
          <p:cNvSpPr/>
          <p:nvPr/>
        </p:nvSpPr>
        <p:spPr>
          <a:xfrm>
            <a:off x="8824759" y="1359686"/>
            <a:ext cx="2421626" cy="5174156"/>
          </a:xfrm>
          <a:prstGeom prst="roundRect">
            <a:avLst>
              <a:gd name="adj" fmla="val 8130"/>
            </a:avLst>
          </a:prstGeom>
          <a:blipFill rotWithShape="1">
            <a:blip r:embed="rId8"/>
            <a:stretch/>
          </a:blipFill>
          <a:ln w="12700">
            <a:solidFill>
              <a:srgbClr val="5C5C5C"/>
            </a:solidFill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971672" y="725816"/>
            <a:ext cx="893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暨南大学服务号→信息服务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→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微服务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→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财务大厅→网上审批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43" y="1564514"/>
            <a:ext cx="2285415" cy="494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直接箭头连接符 27"/>
          <p:cNvCxnSpPr/>
          <p:nvPr/>
        </p:nvCxnSpPr>
        <p:spPr>
          <a:xfrm flipH="1">
            <a:off x="5582647" y="2060847"/>
            <a:ext cx="294230" cy="397565"/>
          </a:xfrm>
          <a:prstGeom prst="straightConnector1">
            <a:avLst/>
          </a:prstGeom>
          <a:noFill/>
          <a:ln w="50800">
            <a:solidFill>
              <a:srgbClr val="FF0000"/>
            </a:solidFill>
            <a:prstDash val="solid"/>
            <a:headEnd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5638800" cy="717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6.3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线上审批</a:t>
            </a: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-PC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端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3801" y="1348134"/>
            <a:ext cx="6096000" cy="1460500"/>
          </a:xfr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400">
                <a:latin typeface="微软雅黑"/>
                <a:ea typeface="微软雅黑"/>
              </a:rPr>
              <a:t>登录财务管理系统</a:t>
            </a:r>
          </a:p>
          <a:p>
            <a:pPr lvl="0">
              <a:lnSpc>
                <a:spcPct val="150000"/>
              </a:lnSpc>
            </a:pPr>
            <a:r>
              <a:rPr lang="zh-CN" altLang="zh-CN" sz="2400">
                <a:latin typeface="微软雅黑"/>
                <a:ea typeface="微软雅黑"/>
              </a:rPr>
              <a:t>地址：</a:t>
            </a:r>
            <a:r>
              <a:rPr lang="en-US" altLang="en-US" sz="2400" u="sng">
                <a:latin typeface="微软雅黑"/>
                <a:ea typeface="微软雅黑"/>
                <a:hlinkClick r:id="rId5"/>
              </a:rPr>
              <a:t>https://cw.jnu.edu.cn</a:t>
            </a:r>
          </a:p>
          <a:p>
            <a:pPr lvl="0">
              <a:lnSpc>
                <a:spcPct val="150000"/>
              </a:lnSpc>
            </a:pPr>
            <a:r>
              <a:rPr lang="zh-CN" altLang="zh-CN" sz="2400">
                <a:latin typeface="微软雅黑"/>
                <a:ea typeface="微软雅黑"/>
              </a:rPr>
              <a:t>进入网上审批系统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4862768" y="293283"/>
            <a:ext cx="6849226" cy="5985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64" y="64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rcRect b="48973"/>
          <a:stretch/>
        </p:blipFill>
        <p:spPr>
          <a:xfrm>
            <a:off x="829945" y="781910"/>
            <a:ext cx="10366346" cy="2884256"/>
          </a:xfrm>
          <a:prstGeom prst="rect">
            <a:avLst/>
          </a:prstGeom>
          <a:effectLst>
            <a:outerShdw blurRad="76200" dist="127000" dir="2700000">
              <a:srgbClr val="000000">
                <a:alpha val="40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5638800" cy="717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6.3 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线上审批</a:t>
            </a:r>
            <a:r>
              <a:rPr lang="en-US" altLang="en-US" sz="3200" b="1">
                <a:solidFill>
                  <a:srgbClr val="262626"/>
                </a:solidFill>
                <a:latin typeface="微软雅黑"/>
                <a:ea typeface="微软雅黑"/>
              </a:rPr>
              <a:t>-PC</a:t>
            </a: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端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947910" y="2861516"/>
            <a:ext cx="2309174" cy="31061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矩形 25"/>
          <p:cNvSpPr/>
          <p:nvPr/>
        </p:nvSpPr>
        <p:spPr>
          <a:xfrm>
            <a:off x="900106" y="2535138"/>
            <a:ext cx="891598" cy="28188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1906155" y="2305891"/>
            <a:ext cx="2044700" cy="30480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en-US" altLang="zh-CN" sz="1400" dirty="0" smtClean="0">
                <a:solidFill>
                  <a:srgbClr val="FF0000"/>
                </a:solidFill>
              </a:rPr>
              <a:t>1.</a:t>
            </a:r>
            <a:r>
              <a:rPr lang="zh-CN" altLang="zh-CN" sz="1400" dirty="0" smtClean="0">
                <a:solidFill>
                  <a:srgbClr val="FF0000"/>
                </a:solidFill>
              </a:rPr>
              <a:t>点击</a:t>
            </a:r>
            <a:r>
              <a:rPr lang="zh-CN" altLang="zh-CN" sz="1400" dirty="0">
                <a:solidFill>
                  <a:srgbClr val="FF0000"/>
                </a:solidFill>
              </a:rPr>
              <a:t>进入待审批列表</a:t>
            </a:r>
          </a:p>
        </p:txBody>
      </p:sp>
      <p:cxnSp>
        <p:nvCxnSpPr>
          <p:cNvPr id="28" name="直接箭头连接符 27"/>
          <p:cNvCxnSpPr>
            <a:stCxn id="26" idx="1"/>
            <a:endCxn id="27" idx="0"/>
          </p:cNvCxnSpPr>
          <p:nvPr/>
        </p:nvCxnSpPr>
        <p:spPr>
          <a:xfrm flipV="1">
            <a:off x="1791704" y="2457021"/>
            <a:ext cx="114451" cy="21905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rcRect b="49569"/>
          <a:stretch/>
        </p:blipFill>
        <p:spPr>
          <a:xfrm>
            <a:off x="829945" y="3961877"/>
            <a:ext cx="10376872" cy="2748010"/>
          </a:xfrm>
          <a:prstGeom prst="rect">
            <a:avLst/>
          </a:prstGeom>
          <a:effectLst>
            <a:outerShdw blurRad="76200" dist="127000" dir="2700000">
              <a:srgbClr val="000000">
                <a:alpha val="40000"/>
              </a:srgbClr>
            </a:outerShdw>
          </a:effectLst>
        </p:spPr>
      </p:pic>
      <p:sp>
        <p:nvSpPr>
          <p:cNvPr id="30" name="矩形 29"/>
          <p:cNvSpPr/>
          <p:nvPr/>
        </p:nvSpPr>
        <p:spPr>
          <a:xfrm>
            <a:off x="10279109" y="5054926"/>
            <a:ext cx="910754" cy="54049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矩形 30"/>
          <p:cNvSpPr/>
          <p:nvPr/>
        </p:nvSpPr>
        <p:spPr>
          <a:xfrm>
            <a:off x="8574187" y="4518546"/>
            <a:ext cx="1571651" cy="4926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2" name="直接箭头连接符 31"/>
          <p:cNvCxnSpPr>
            <a:endCxn id="30" idx="0"/>
          </p:cNvCxnSpPr>
          <p:nvPr/>
        </p:nvCxnSpPr>
        <p:spPr>
          <a:xfrm>
            <a:off x="9348335" y="5018983"/>
            <a:ext cx="930774" cy="30619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sp>
        <p:nvSpPr>
          <p:cNvPr id="33" name="TextBox 32"/>
          <p:cNvSpPr txBox="1"/>
          <p:nvPr/>
        </p:nvSpPr>
        <p:spPr>
          <a:xfrm>
            <a:off x="8495965" y="5843734"/>
            <a:ext cx="2596015" cy="52322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en-US" altLang="zh-CN" sz="1400" dirty="0" smtClean="0">
                <a:solidFill>
                  <a:srgbClr val="FF0000"/>
                </a:solidFill>
              </a:rPr>
              <a:t>4.</a:t>
            </a:r>
            <a:r>
              <a:rPr lang="zh-CN" altLang="zh-CN" sz="1400" dirty="0" smtClean="0">
                <a:solidFill>
                  <a:srgbClr val="FF0000"/>
                </a:solidFill>
              </a:rPr>
              <a:t>输入</a:t>
            </a:r>
            <a:r>
              <a:rPr lang="zh-CN" altLang="zh-CN" sz="1400" dirty="0">
                <a:solidFill>
                  <a:srgbClr val="FF0000"/>
                </a:solidFill>
              </a:rPr>
              <a:t>审批意见并确认通过或不通过</a:t>
            </a:r>
          </a:p>
        </p:txBody>
      </p:sp>
      <p:sp>
        <p:nvSpPr>
          <p:cNvPr id="34" name="矩形 33"/>
          <p:cNvSpPr/>
          <p:nvPr/>
        </p:nvSpPr>
        <p:spPr>
          <a:xfrm>
            <a:off x="1638774" y="3961877"/>
            <a:ext cx="909609" cy="28188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538317" y="3975982"/>
            <a:ext cx="2597150" cy="304800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en-US" altLang="zh-CN" sz="1400" dirty="0" smtClean="0">
                <a:solidFill>
                  <a:srgbClr val="FF0000"/>
                </a:solidFill>
              </a:rPr>
              <a:t>3.</a:t>
            </a:r>
            <a:r>
              <a:rPr lang="zh-CN" altLang="zh-CN" sz="1400" dirty="0" smtClean="0">
                <a:solidFill>
                  <a:srgbClr val="FF0000"/>
                </a:solidFill>
              </a:rPr>
              <a:t>查看</a:t>
            </a:r>
            <a:r>
              <a:rPr lang="zh-CN" altLang="zh-CN" sz="1400" dirty="0">
                <a:solidFill>
                  <a:srgbClr val="FF0000"/>
                </a:solidFill>
              </a:rPr>
              <a:t>单据附件等更多信息</a:t>
            </a:r>
          </a:p>
        </p:txBody>
      </p:sp>
      <p:cxnSp>
        <p:nvCxnSpPr>
          <p:cNvPr id="36" name="直接箭头连接符 35"/>
          <p:cNvCxnSpPr>
            <a:endCxn id="29" idx="2"/>
          </p:cNvCxnSpPr>
          <p:nvPr/>
        </p:nvCxnSpPr>
        <p:spPr>
          <a:xfrm>
            <a:off x="5124344" y="3170388"/>
            <a:ext cx="894038" cy="791489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sp>
        <p:nvSpPr>
          <p:cNvPr id="37" name="TextBox 36"/>
          <p:cNvSpPr txBox="1"/>
          <p:nvPr/>
        </p:nvSpPr>
        <p:spPr>
          <a:xfrm>
            <a:off x="6008481" y="3849818"/>
            <a:ext cx="2050057" cy="307777"/>
          </a:xfrm>
          <a:prstGeom prst="rect">
            <a:avLst/>
          </a:prstGeom>
          <a:ln w="12700">
            <a:prstDash val="solid"/>
          </a:ln>
        </p:spPr>
        <p:txBody>
          <a:bodyPr>
            <a:spAutoFit/>
          </a:bodyPr>
          <a:lstStyle/>
          <a:p>
            <a:pPr lvl="0"/>
            <a:r>
              <a:rPr lang="en-US" altLang="zh-CN" sz="1400" dirty="0" smtClean="0">
                <a:solidFill>
                  <a:srgbClr val="FF0000"/>
                </a:solidFill>
              </a:rPr>
              <a:t>2.</a:t>
            </a:r>
            <a:r>
              <a:rPr lang="zh-CN" altLang="zh-CN" sz="1400" dirty="0" smtClean="0">
                <a:solidFill>
                  <a:srgbClr val="FF0000"/>
                </a:solidFill>
              </a:rPr>
              <a:t>点击</a:t>
            </a:r>
            <a:r>
              <a:rPr lang="zh-CN" altLang="zh-CN" sz="1400" dirty="0">
                <a:solidFill>
                  <a:srgbClr val="FF0000"/>
                </a:solidFill>
              </a:rPr>
              <a:t>进入审批操作页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915400" y="3323590"/>
            <a:ext cx="2453005" cy="24707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21769" y="470798"/>
            <a:ext cx="8934450" cy="8064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3600" b="1">
                <a:solidFill>
                  <a:srgbClr val="262626"/>
                </a:solidFill>
                <a:latin typeface="微软雅黑"/>
                <a:ea typeface="微软雅黑"/>
              </a:rPr>
              <a:t>系统接下来上线功能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319414" y="1339451"/>
            <a:ext cx="11146094" cy="500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915400" y="3323590"/>
            <a:ext cx="2453005" cy="24707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7204" y="489829"/>
            <a:ext cx="8934450" cy="7423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en-US" sz="3600" b="1" dirty="0" smtClean="0">
                <a:solidFill>
                  <a:srgbClr val="262626"/>
                </a:solidFill>
                <a:latin typeface="微软雅黑"/>
                <a:ea typeface="微软雅黑"/>
              </a:rPr>
              <a:t>常见问题（</a:t>
            </a:r>
            <a:r>
              <a:rPr lang="en-US" altLang="zh-CN" sz="3600" b="1" dirty="0" smtClean="0">
                <a:solidFill>
                  <a:srgbClr val="262626"/>
                </a:solidFill>
                <a:latin typeface="微软雅黑"/>
                <a:ea typeface="微软雅黑"/>
              </a:rPr>
              <a:t>1/3</a:t>
            </a:r>
            <a:r>
              <a:rPr lang="zh-CN" altLang="en-US" sz="3600" b="1" dirty="0" smtClean="0">
                <a:solidFill>
                  <a:srgbClr val="262626"/>
                </a:solidFill>
                <a:latin typeface="微软雅黑"/>
                <a:ea typeface="微软雅黑"/>
              </a:rPr>
              <a:t>）</a:t>
            </a:r>
            <a:endParaRPr lang="zh-CN" altLang="zh-CN" sz="3600" b="1" dirty="0">
              <a:solidFill>
                <a:srgbClr val="262626"/>
              </a:solidFill>
              <a:latin typeface="微软雅黑"/>
              <a:ea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314" y="1340768"/>
            <a:ext cx="9505056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+mn-ea"/>
                <a:ea typeface="+mn-ea"/>
              </a:rPr>
              <a:t>1.</a:t>
            </a:r>
            <a:r>
              <a:rPr lang="zh-CN" altLang="zh-CN" sz="2800" b="1" dirty="0">
                <a:latin typeface="+mn-ea"/>
                <a:ea typeface="+mn-ea"/>
              </a:rPr>
              <a:t>财务退回的单怎么处理？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+mn-ea"/>
                <a:ea typeface="+mn-ea"/>
              </a:rPr>
              <a:t>点击单据编号进入单据详情</a:t>
            </a:r>
            <a:r>
              <a:rPr lang="zh-CN" altLang="zh-CN" sz="2800" dirty="0" smtClean="0">
                <a:latin typeface="+mn-ea"/>
                <a:ea typeface="+mn-ea"/>
              </a:rPr>
              <a:t>→撤回→</a:t>
            </a:r>
            <a:r>
              <a:rPr lang="zh-CN" altLang="en-US" sz="2800" dirty="0" smtClean="0">
                <a:latin typeface="+mn-ea"/>
                <a:ea typeface="+mn-ea"/>
              </a:rPr>
              <a:t>从新进入制单状态</a:t>
            </a:r>
            <a:endParaRPr lang="zh-CN" altLang="zh-CN" sz="28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1739646" y="4717809"/>
            <a:ext cx="7200800" cy="1728192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6"/>
          <a:stretch>
            <a:fillRect/>
          </a:stretch>
        </p:blipFill>
        <p:spPr>
          <a:xfrm>
            <a:off x="1739646" y="2757625"/>
            <a:ext cx="7802008" cy="17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915400" y="3323590"/>
            <a:ext cx="2453005" cy="24707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5033" y="260648"/>
            <a:ext cx="8934450" cy="14625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262626"/>
                </a:solidFill>
                <a:latin typeface="微软雅黑"/>
                <a:ea typeface="微软雅黑"/>
              </a:rPr>
              <a:t>常见问题</a:t>
            </a:r>
            <a:r>
              <a:rPr lang="zh-CN" altLang="en-US" sz="3600" b="1" dirty="0" smtClean="0">
                <a:solidFill>
                  <a:srgbClr val="262626"/>
                </a:solidFill>
                <a:latin typeface="微软雅黑"/>
                <a:ea typeface="微软雅黑"/>
              </a:rPr>
              <a:t>（</a:t>
            </a:r>
            <a:r>
              <a:rPr lang="en-US" altLang="zh-CN" sz="3600" b="1" dirty="0" smtClean="0">
                <a:solidFill>
                  <a:srgbClr val="262626"/>
                </a:solidFill>
                <a:latin typeface="微软雅黑"/>
                <a:ea typeface="微软雅黑"/>
              </a:rPr>
              <a:t>2/3</a:t>
            </a:r>
            <a:r>
              <a:rPr lang="zh-CN" altLang="en-US" sz="3600" b="1" dirty="0">
                <a:solidFill>
                  <a:srgbClr val="262626"/>
                </a:solidFill>
                <a:latin typeface="微软雅黑"/>
                <a:ea typeface="微软雅黑"/>
              </a:rPr>
              <a:t>）</a:t>
            </a:r>
            <a:endParaRPr lang="zh-CN" altLang="zh-CN" sz="3600" b="1" dirty="0">
              <a:solidFill>
                <a:srgbClr val="262626"/>
              </a:solidFill>
              <a:latin typeface="微软雅黑"/>
              <a:ea typeface="微软雅黑"/>
            </a:endParaRPr>
          </a:p>
          <a:p>
            <a:pPr lvl="0" algn="l">
              <a:lnSpc>
                <a:spcPct val="130000"/>
              </a:lnSpc>
            </a:pPr>
            <a:endParaRPr lang="zh-CN" altLang="zh-CN" sz="3600" b="1" dirty="0">
              <a:solidFill>
                <a:srgbClr val="262626"/>
              </a:solidFill>
              <a:latin typeface="微软雅黑"/>
              <a:ea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416" y="1412776"/>
            <a:ext cx="1080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+mn-ea"/>
                <a:ea typeface="+mn-ea"/>
              </a:rPr>
              <a:t>2.</a:t>
            </a:r>
            <a:r>
              <a:rPr lang="zh-CN" altLang="zh-CN" sz="2800" b="1" dirty="0">
                <a:latin typeface="+mn-ea"/>
                <a:ea typeface="+mn-ea"/>
              </a:rPr>
              <a:t>电子发票需要上传源文件，是否可以对发票重命名。</a:t>
            </a:r>
          </a:p>
          <a:p>
            <a:r>
              <a:rPr lang="zh-CN" altLang="zh-CN" sz="2800" dirty="0">
                <a:latin typeface="+mn-ea"/>
                <a:ea typeface="+mn-ea"/>
              </a:rPr>
              <a:t>可以。</a:t>
            </a:r>
          </a:p>
          <a:p>
            <a:r>
              <a:rPr lang="en-US" altLang="zh-CN" sz="2800" dirty="0">
                <a:latin typeface="+mn-ea"/>
                <a:ea typeface="+mn-ea"/>
              </a:rPr>
              <a:t> </a:t>
            </a:r>
            <a:endParaRPr lang="zh-CN" altLang="zh-CN" sz="2800" dirty="0">
              <a:latin typeface="+mn-ea"/>
              <a:ea typeface="+mn-ea"/>
            </a:endParaRPr>
          </a:p>
          <a:p>
            <a:r>
              <a:rPr lang="en-US" altLang="zh-CN" sz="2800" b="1" dirty="0">
                <a:latin typeface="+mn-ea"/>
                <a:ea typeface="+mn-ea"/>
              </a:rPr>
              <a:t>3.</a:t>
            </a:r>
            <a:r>
              <a:rPr lang="zh-CN" altLang="zh-CN" sz="2800" b="1" dirty="0">
                <a:latin typeface="+mn-ea"/>
                <a:ea typeface="+mn-ea"/>
              </a:rPr>
              <a:t>推荐使用什么浏览器？</a:t>
            </a:r>
          </a:p>
          <a:p>
            <a:r>
              <a:rPr lang="zh-CN" altLang="zh-CN" sz="2800" dirty="0">
                <a:latin typeface="+mn-ea"/>
                <a:ea typeface="+mn-ea"/>
              </a:rPr>
              <a:t>谷歌浏览器</a:t>
            </a:r>
          </a:p>
          <a:p>
            <a:endParaRPr lang="en-US" altLang="zh-CN" sz="2800" dirty="0" smtClean="0">
              <a:latin typeface="+mn-ea"/>
              <a:ea typeface="+mn-ea"/>
            </a:endParaRPr>
          </a:p>
          <a:p>
            <a:r>
              <a:rPr lang="en-US" altLang="zh-CN" sz="2800" b="1" dirty="0">
                <a:latin typeface="+mn-ea"/>
                <a:ea typeface="+mn-ea"/>
              </a:rPr>
              <a:t>4.</a:t>
            </a:r>
            <a:r>
              <a:rPr lang="zh-CN" altLang="zh-CN" sz="2800" b="1" dirty="0">
                <a:latin typeface="+mn-ea"/>
                <a:ea typeface="+mn-ea"/>
              </a:rPr>
              <a:t>我用自己的微信账号登录暨南大学服务号之后，点击财务大厅，就自动进入了我的财务系统，不能再重新登录别人的账号了？</a:t>
            </a:r>
          </a:p>
          <a:p>
            <a:r>
              <a:rPr lang="zh-CN" altLang="zh-CN" sz="2800" dirty="0">
                <a:latin typeface="+mn-ea"/>
                <a:ea typeface="+mn-ea"/>
              </a:rPr>
              <a:t>微信端有实名认证，只能</a:t>
            </a:r>
            <a:r>
              <a:rPr lang="zh-CN" altLang="zh-CN" sz="2800" dirty="0" smtClean="0">
                <a:latin typeface="+mn-ea"/>
                <a:ea typeface="+mn-ea"/>
              </a:rPr>
              <a:t>和</a:t>
            </a:r>
            <a:r>
              <a:rPr lang="zh-CN" altLang="en-US" sz="2800" dirty="0" smtClean="0">
                <a:latin typeface="+mn-ea"/>
                <a:ea typeface="+mn-ea"/>
              </a:rPr>
              <a:t>本人</a:t>
            </a:r>
            <a:r>
              <a:rPr lang="zh-CN" altLang="en-US" sz="2800" dirty="0">
                <a:latin typeface="+mn-ea"/>
                <a:ea typeface="+mn-ea"/>
              </a:rPr>
              <a:t>的</a:t>
            </a:r>
            <a:r>
              <a:rPr lang="zh-CN" altLang="zh-CN" sz="2800" dirty="0" smtClean="0">
                <a:latin typeface="+mn-ea"/>
                <a:ea typeface="+mn-ea"/>
              </a:rPr>
              <a:t>财务</a:t>
            </a:r>
            <a:r>
              <a:rPr lang="zh-CN" altLang="zh-CN" sz="2800" dirty="0">
                <a:latin typeface="+mn-ea"/>
                <a:ea typeface="+mn-ea"/>
              </a:rPr>
              <a:t>系统</a:t>
            </a:r>
            <a:r>
              <a:rPr lang="zh-CN" altLang="zh-CN" sz="2800" dirty="0" smtClean="0">
                <a:latin typeface="+mn-ea"/>
                <a:ea typeface="+mn-ea"/>
              </a:rPr>
              <a:t>绑定。</a:t>
            </a:r>
            <a:endParaRPr lang="zh-CN" altLang="zh-CN" sz="2800" dirty="0">
              <a:latin typeface="+mn-ea"/>
              <a:ea typeface="+mn-ea"/>
            </a:endParaRPr>
          </a:p>
          <a:p>
            <a:endParaRPr lang="zh-CN" altLang="en-US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71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915400" y="3323590"/>
            <a:ext cx="2453005" cy="24707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7204" y="212968"/>
            <a:ext cx="8934450" cy="14625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262626"/>
                </a:solidFill>
                <a:latin typeface="微软雅黑"/>
                <a:ea typeface="微软雅黑"/>
              </a:rPr>
              <a:t>常见问题</a:t>
            </a:r>
            <a:r>
              <a:rPr lang="zh-CN" altLang="en-US" sz="3600" b="1" dirty="0" smtClean="0">
                <a:solidFill>
                  <a:srgbClr val="262626"/>
                </a:solidFill>
                <a:latin typeface="微软雅黑"/>
                <a:ea typeface="微软雅黑"/>
              </a:rPr>
              <a:t>（</a:t>
            </a:r>
            <a:r>
              <a:rPr lang="en-US" altLang="zh-CN" sz="3600" b="1" dirty="0">
                <a:solidFill>
                  <a:srgbClr val="262626"/>
                </a:solidFill>
                <a:latin typeface="微软雅黑"/>
                <a:ea typeface="微软雅黑"/>
              </a:rPr>
              <a:t>3</a:t>
            </a:r>
            <a:r>
              <a:rPr lang="en-US" altLang="zh-CN" sz="3600" b="1" dirty="0" smtClean="0">
                <a:solidFill>
                  <a:srgbClr val="262626"/>
                </a:solidFill>
                <a:latin typeface="微软雅黑"/>
                <a:ea typeface="微软雅黑"/>
              </a:rPr>
              <a:t>/3</a:t>
            </a:r>
            <a:r>
              <a:rPr lang="zh-CN" altLang="en-US" sz="3600" b="1" dirty="0">
                <a:solidFill>
                  <a:srgbClr val="262626"/>
                </a:solidFill>
                <a:latin typeface="微软雅黑"/>
                <a:ea typeface="微软雅黑"/>
              </a:rPr>
              <a:t>）</a:t>
            </a:r>
            <a:endParaRPr lang="zh-CN" altLang="zh-CN" sz="3600" b="1" dirty="0">
              <a:solidFill>
                <a:srgbClr val="262626"/>
              </a:solidFill>
              <a:latin typeface="微软雅黑"/>
              <a:ea typeface="微软雅黑"/>
            </a:endParaRPr>
          </a:p>
          <a:p>
            <a:pPr lvl="0" algn="l">
              <a:lnSpc>
                <a:spcPct val="130000"/>
              </a:lnSpc>
            </a:pPr>
            <a:endParaRPr lang="zh-CN" altLang="zh-CN" sz="3600" b="1" dirty="0">
              <a:solidFill>
                <a:srgbClr val="262626"/>
              </a:solidFill>
              <a:latin typeface="微软雅黑"/>
              <a:ea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7965" y="115116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+mn-ea"/>
                <a:ea typeface="+mn-ea"/>
              </a:rPr>
              <a:t>5.</a:t>
            </a:r>
            <a:r>
              <a:rPr lang="zh-CN" altLang="zh-CN" sz="2800" b="1" dirty="0">
                <a:latin typeface="+mn-ea"/>
                <a:ea typeface="+mn-ea"/>
              </a:rPr>
              <a:t>为什么我一张发票显示这么多内容？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7498" y="1675484"/>
            <a:ext cx="10105589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+mn-ea"/>
                <a:ea typeface="+mn-ea"/>
              </a:rPr>
              <a:t>新系统可以根据发票明细来选择报销，所以会把发票的每一个小项都显示</a:t>
            </a:r>
            <a:r>
              <a:rPr lang="zh-CN" altLang="zh-CN" sz="2800" dirty="0" smtClean="0">
                <a:latin typeface="+mn-ea"/>
                <a:ea typeface="+mn-ea"/>
              </a:rPr>
              <a:t>出来</a:t>
            </a:r>
            <a:endParaRPr lang="zh-CN" altLang="zh-CN" sz="2800" dirty="0">
              <a:latin typeface="+mn-ea"/>
              <a:ea typeface="+mn-ea"/>
            </a:endParaRPr>
          </a:p>
        </p:txBody>
      </p:sp>
      <p:pic>
        <p:nvPicPr>
          <p:cNvPr id="9" name="图片 8" descr="C:\Users\Administrator\Documents\Tencent Files\15082306\Image\Group2\9)\Y[\9)Y[$[28I9CFQOZ]@P2_02Q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73" y="2984368"/>
            <a:ext cx="9217024" cy="3612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7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升级背景——政策层面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689942" y="1405406"/>
            <a:ext cx="4718050" cy="38036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en-US" altLang="en-US" sz="2400">
                <a:solidFill>
                  <a:srgbClr val="000000"/>
                </a:solidFill>
                <a:latin typeface="微软雅黑"/>
                <a:ea typeface="微软雅黑"/>
              </a:rPr>
              <a:t>    </a:t>
            </a:r>
            <a:r>
              <a:rPr lang="zh-CN" altLang="zh-CN" sz="2400">
                <a:solidFill>
                  <a:srgbClr val="000000"/>
                </a:solidFill>
                <a:latin typeface="微软雅黑"/>
                <a:ea typeface="微软雅黑"/>
              </a:rPr>
              <a:t>根据</a:t>
            </a:r>
            <a:r>
              <a:rPr lang="zh-CN" alt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财政部《关于规范电子会计凭证报销入账归档的通知》</a:t>
            </a:r>
            <a:r>
              <a:rPr lang="zh-CN" altLang="zh-CN" sz="2400">
                <a:solidFill>
                  <a:srgbClr val="333333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财会〔</a:t>
            </a:r>
            <a:r>
              <a:rPr lang="en-US" altLang="en-US" sz="2400">
                <a:solidFill>
                  <a:srgbClr val="333333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2020</a:t>
            </a:r>
            <a:r>
              <a:rPr lang="zh-CN" altLang="zh-CN" sz="2400">
                <a:solidFill>
                  <a:srgbClr val="333333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〕</a:t>
            </a:r>
            <a:r>
              <a:rPr lang="en-US" altLang="en-US" sz="2400">
                <a:solidFill>
                  <a:srgbClr val="333333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6 </a:t>
            </a:r>
            <a:r>
              <a:rPr lang="zh-CN" altLang="zh-CN" sz="2400">
                <a:solidFill>
                  <a:srgbClr val="333333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号文</a:t>
            </a:r>
            <a:r>
              <a:rPr lang="zh-CN" alt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，“以电子会计凭证的纸质打印件作为报销入账归档依据的，</a:t>
            </a:r>
            <a:r>
              <a:rPr lang="zh-CN" altLang="zh-CN" sz="2400">
                <a:solidFill>
                  <a:srgbClr val="FF02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必须同时保存打印该纸质件的电子会计凭证”。</a:t>
            </a:r>
          </a:p>
          <a:p>
            <a:pPr lvl="0" algn="l">
              <a:lnSpc>
                <a:spcPct val="130000"/>
              </a:lnSpc>
            </a:pPr>
            <a:r>
              <a:rPr lang="en-US" altLang="en-US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   </a:t>
            </a:r>
            <a:r>
              <a:rPr lang="zh-CN" alt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学校建设新版网报系统及电子会计档案系统势在必行。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7635394" y="3597756"/>
            <a:ext cx="354061" cy="130848"/>
          </a:xfrm>
          <a:prstGeom prst="rect">
            <a:avLst/>
          </a:prstGeom>
          <a:solidFill>
            <a:srgbClr val="F5FA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/>
          </a:p>
        </p:txBody>
      </p:sp>
      <p:sp>
        <p:nvSpPr>
          <p:cNvPr id="34" name="矩形 33"/>
          <p:cNvSpPr/>
          <p:nvPr/>
        </p:nvSpPr>
        <p:spPr>
          <a:xfrm>
            <a:off x="10106249" y="4235197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/>
          </a:p>
        </p:txBody>
      </p:sp>
      <p:sp>
        <p:nvSpPr>
          <p:cNvPr id="35" name="矩形 34"/>
          <p:cNvSpPr/>
          <p:nvPr/>
        </p:nvSpPr>
        <p:spPr>
          <a:xfrm>
            <a:off x="9580161" y="4362390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/>
          </a:p>
        </p:txBody>
      </p:sp>
      <p:sp>
        <p:nvSpPr>
          <p:cNvPr id="36" name="矩形 35"/>
          <p:cNvSpPr/>
          <p:nvPr/>
        </p:nvSpPr>
        <p:spPr>
          <a:xfrm>
            <a:off x="10099899" y="4935621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/>
          </a:p>
        </p:txBody>
      </p:sp>
      <p:sp>
        <p:nvSpPr>
          <p:cNvPr id="37" name="矩形 36"/>
          <p:cNvSpPr/>
          <p:nvPr/>
        </p:nvSpPr>
        <p:spPr>
          <a:xfrm>
            <a:off x="9580161" y="5062814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/>
          </a:p>
        </p:txBody>
      </p:sp>
      <p:sp>
        <p:nvSpPr>
          <p:cNvPr id="38" name="矩形 37"/>
          <p:cNvSpPr/>
          <p:nvPr/>
        </p:nvSpPr>
        <p:spPr>
          <a:xfrm>
            <a:off x="10106249" y="5713015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/>
          </a:p>
        </p:txBody>
      </p:sp>
      <p:sp>
        <p:nvSpPr>
          <p:cNvPr id="39" name="矩形 38"/>
          <p:cNvSpPr/>
          <p:nvPr/>
        </p:nvSpPr>
        <p:spPr>
          <a:xfrm>
            <a:off x="9580161" y="5840208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5881948" y="112394"/>
            <a:ext cx="6102396" cy="663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0" y="4023"/>
            <a:ext cx="12192000" cy="684995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848350" y="617220"/>
            <a:ext cx="1428750" cy="1428750"/>
          </a:xfrm>
          <a:prstGeom prst="ellipse">
            <a:avLst/>
          </a:prstGeom>
          <a:solidFill>
            <a:srgbClr val="152986">
              <a:alpha val="27000"/>
            </a:srgbClr>
          </a:solid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8915400" y="3323590"/>
            <a:ext cx="2453005" cy="247078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301105" y="5669280"/>
            <a:ext cx="365125" cy="365125"/>
          </a:xfrm>
          <a:prstGeom prst="ellipse">
            <a:avLst/>
          </a:prstGeom>
          <a:solidFill>
            <a:srgbClr val="152986">
              <a:alpha val="56000"/>
            </a:srgbClr>
          </a:solidFill>
          <a:ln>
            <a:noFill/>
          </a:ln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430510" y="4410075"/>
            <a:ext cx="227330" cy="227330"/>
          </a:xfrm>
          <a:prstGeom prst="ellipse">
            <a:avLst/>
          </a:prstGeom>
          <a:solidFill>
            <a:srgbClr val="152986">
              <a:alpha val="56000"/>
            </a:srgbClr>
          </a:solidFill>
          <a:ln>
            <a:noFill/>
          </a:ln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5231904" y="-21000"/>
            <a:ext cx="3840182" cy="6807005"/>
          </a:xfrm>
          <a:prstGeom prst="rect">
            <a:avLst/>
          </a:prstGeom>
        </p:spPr>
      </p:pic>
      <p:sp>
        <p:nvSpPr>
          <p:cNvPr id="20" name="文本框 8"/>
          <p:cNvSpPr txBox="1"/>
          <p:nvPr/>
        </p:nvSpPr>
        <p:spPr>
          <a:xfrm>
            <a:off x="576293" y="277234"/>
            <a:ext cx="7772400" cy="135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zh-CN" altLang="zh-CN" sz="3200" b="1" dirty="0">
                <a:solidFill>
                  <a:srgbClr val="262626"/>
                </a:solidFill>
                <a:latin typeface="微软雅黑"/>
                <a:ea typeface="微软雅黑"/>
              </a:rPr>
              <a:t>欢迎加入无纸化报销交流群</a:t>
            </a:r>
          </a:p>
          <a:p>
            <a:pPr lvl="0" algn="l">
              <a:lnSpc>
                <a:spcPct val="130000"/>
              </a:lnSpc>
            </a:pPr>
            <a:r>
              <a:rPr lang="en-US" altLang="en-US" sz="3200" b="1" dirty="0">
                <a:solidFill>
                  <a:srgbClr val="262626"/>
                </a:solidFill>
                <a:latin typeface="微软雅黑"/>
                <a:ea typeface="微软雅黑"/>
              </a:rPr>
              <a:t>QQ: 364208886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204597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0" y="4023"/>
            <a:ext cx="12192000" cy="684995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848350" y="617220"/>
            <a:ext cx="1428750" cy="1428750"/>
          </a:xfrm>
          <a:prstGeom prst="ellipse">
            <a:avLst/>
          </a:prstGeom>
          <a:solidFill>
            <a:srgbClr val="152986">
              <a:alpha val="27000"/>
            </a:srgbClr>
          </a:solid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8915400" y="3323590"/>
            <a:ext cx="2453005" cy="247078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301105" y="5669280"/>
            <a:ext cx="365125" cy="365125"/>
          </a:xfrm>
          <a:prstGeom prst="ellipse">
            <a:avLst/>
          </a:prstGeom>
          <a:solidFill>
            <a:srgbClr val="152986">
              <a:alpha val="56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430510" y="4410075"/>
            <a:ext cx="227330" cy="227330"/>
          </a:xfrm>
          <a:prstGeom prst="ellipse">
            <a:avLst/>
          </a:prstGeom>
          <a:solidFill>
            <a:srgbClr val="152986">
              <a:alpha val="56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49048" y="2282529"/>
            <a:ext cx="7315200" cy="2705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en-US" sz="6000" b="1" i="1">
                <a:solidFill>
                  <a:srgbClr val="262626"/>
                </a:solidFill>
                <a:latin typeface="微软雅黑"/>
                <a:ea typeface="微软雅黑"/>
              </a:rPr>
              <a:t>Q &amp; A </a:t>
            </a:r>
          </a:p>
          <a:p>
            <a:pPr lvl="0" algn="l">
              <a:lnSpc>
                <a:spcPct val="130000"/>
              </a:lnSpc>
            </a:pPr>
            <a:r>
              <a:rPr lang="zh-CN" altLang="zh-CN" sz="7200" b="1">
                <a:solidFill>
                  <a:srgbClr val="262626"/>
                </a:solidFill>
                <a:latin typeface="微软雅黑"/>
                <a:ea typeface="微软雅黑"/>
              </a:rPr>
              <a:t>谢</a:t>
            </a:r>
            <a:r>
              <a:rPr lang="en-US" altLang="en-US" sz="7200" b="1">
                <a:solidFill>
                  <a:srgbClr val="262626"/>
                </a:solidFill>
                <a:latin typeface="微软雅黑"/>
                <a:ea typeface="微软雅黑"/>
              </a:rPr>
              <a:t> </a:t>
            </a:r>
            <a:r>
              <a:rPr lang="zh-CN" altLang="zh-CN" sz="7200" b="1">
                <a:solidFill>
                  <a:srgbClr val="262626"/>
                </a:solidFill>
                <a:latin typeface="微软雅黑"/>
                <a:ea typeface="微软雅黑"/>
              </a:rPr>
              <a:t>谢</a:t>
            </a:r>
            <a:r>
              <a:rPr lang="en-US" altLang="en-US" sz="7200" b="1">
                <a:solidFill>
                  <a:srgbClr val="262626"/>
                </a:solidFill>
                <a:latin typeface="微软雅黑"/>
                <a:ea typeface="微软雅黑"/>
              </a:rPr>
              <a:t> </a:t>
            </a:r>
            <a:r>
              <a:rPr lang="zh-CN" altLang="zh-CN" sz="7200" b="1">
                <a:solidFill>
                  <a:srgbClr val="262626"/>
                </a:solidFill>
                <a:latin typeface="微软雅黑"/>
                <a:ea typeface="微软雅黑"/>
              </a:rPr>
              <a:t>大</a:t>
            </a:r>
            <a:r>
              <a:rPr lang="en-US" altLang="en-US" sz="7200" b="1">
                <a:solidFill>
                  <a:srgbClr val="262626"/>
                </a:solidFill>
                <a:latin typeface="微软雅黑"/>
                <a:ea typeface="微软雅黑"/>
              </a:rPr>
              <a:t> </a:t>
            </a:r>
            <a:r>
              <a:rPr lang="zh-CN" altLang="zh-CN" sz="7200" b="1">
                <a:solidFill>
                  <a:srgbClr val="262626"/>
                </a:solidFill>
                <a:latin typeface="微软雅黑"/>
                <a:ea typeface="微软雅黑"/>
              </a:rPr>
              <a:t>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945" y="0"/>
            <a:ext cx="4527550" cy="72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升级背景——服务提升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1065722" y="796269"/>
            <a:ext cx="10566400" cy="14287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latin typeface="Microsoft YaHei"/>
                <a:ea typeface="Microsoft YaHei"/>
              </a:rPr>
              <a:t>      </a:t>
            </a:r>
            <a:r>
              <a:rPr lang="zh-CN" altLang="zh-CN" sz="2400">
                <a:solidFill>
                  <a:srgbClr val="000000"/>
                </a:solidFill>
                <a:latin typeface="Microsoft YaHei"/>
                <a:ea typeface="Microsoft YaHei"/>
              </a:rPr>
              <a:t>为进一步提升财务服务质量，通过信息化手段提高财务服务水平，实现“让信息多跑路，让师生少跑腿”，学校对报销系统框架进行了全面重构，通过自动发票查验、线上填单、线上审批，实现足不出户完成报账工作</a:t>
            </a:r>
            <a:r>
              <a:rPr lang="zh-CN" altLang="zh-CN" sz="2400">
                <a:solidFill>
                  <a:srgbClr val="000000"/>
                </a:solidFill>
                <a:latin typeface="仿宋_GB2312"/>
                <a:ea typeface="仿宋_GB2312"/>
              </a:rPr>
              <a:t>。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365854" y="2652056"/>
            <a:ext cx="5242598" cy="469596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8815884" y="2652056"/>
            <a:ext cx="1895683" cy="3813564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5903640" y="2924848"/>
            <a:ext cx="192424" cy="107758"/>
          </a:xfrm>
          <a:prstGeom prst="rect">
            <a:avLst/>
          </a:prstGeom>
          <a:solidFill>
            <a:srgbClr val="3BB6A4"/>
          </a:solidFill>
          <a:ln w="0"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矩形 35"/>
          <p:cNvSpPr/>
          <p:nvPr/>
        </p:nvSpPr>
        <p:spPr>
          <a:xfrm>
            <a:off x="7635394" y="3597756"/>
            <a:ext cx="354061" cy="130848"/>
          </a:xfrm>
          <a:prstGeom prst="rect">
            <a:avLst/>
          </a:prstGeom>
          <a:solidFill>
            <a:srgbClr val="F5FAFF"/>
          </a:solidFill>
          <a:ln w="0"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矩形 36"/>
          <p:cNvSpPr/>
          <p:nvPr/>
        </p:nvSpPr>
        <p:spPr>
          <a:xfrm>
            <a:off x="10106249" y="4235197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矩形 37"/>
          <p:cNvSpPr/>
          <p:nvPr/>
        </p:nvSpPr>
        <p:spPr>
          <a:xfrm>
            <a:off x="9580161" y="4362390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矩形 38"/>
          <p:cNvSpPr/>
          <p:nvPr/>
        </p:nvSpPr>
        <p:spPr>
          <a:xfrm>
            <a:off x="10099899" y="4935621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矩形 39"/>
          <p:cNvSpPr/>
          <p:nvPr/>
        </p:nvSpPr>
        <p:spPr>
          <a:xfrm>
            <a:off x="9580161" y="5062814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矩形 40"/>
          <p:cNvSpPr/>
          <p:nvPr/>
        </p:nvSpPr>
        <p:spPr>
          <a:xfrm>
            <a:off x="10106249" y="5713015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矩形 41"/>
          <p:cNvSpPr/>
          <p:nvPr/>
        </p:nvSpPr>
        <p:spPr>
          <a:xfrm>
            <a:off x="9580161" y="5840208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8"/>
          <p:cNvSpPr txBox="1"/>
          <p:nvPr/>
        </p:nvSpPr>
        <p:spPr>
          <a:xfrm>
            <a:off x="120873" y="196914"/>
            <a:ext cx="5975190" cy="67012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3200" b="1" dirty="0">
                <a:solidFill>
                  <a:srgbClr val="262626"/>
                </a:solidFill>
                <a:latin typeface="微软雅黑"/>
                <a:ea typeface="微软雅黑"/>
              </a:rPr>
              <a:t>升级背景</a:t>
            </a:r>
            <a:r>
              <a:rPr lang="zh-CN" altLang="zh-CN" sz="3200" b="1" dirty="0" smtClean="0">
                <a:solidFill>
                  <a:srgbClr val="262626"/>
                </a:solidFill>
                <a:latin typeface="微软雅黑"/>
                <a:ea typeface="微软雅黑"/>
              </a:rPr>
              <a:t>——对</a:t>
            </a:r>
            <a:r>
              <a:rPr lang="zh-CN" altLang="zh-CN" sz="3200" b="1" dirty="0">
                <a:solidFill>
                  <a:srgbClr val="262626"/>
                </a:solidFill>
                <a:latin typeface="微软雅黑"/>
                <a:ea typeface="微软雅黑"/>
              </a:rPr>
              <a:t>报账人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pic>
        <p:nvPicPr>
          <p:cNvPr id="7" name="图片 57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103486" y="4536920"/>
            <a:ext cx="805481" cy="805481"/>
          </a:xfrm>
          <a:prstGeom prst="rect">
            <a:avLst/>
          </a:prstGeom>
        </p:spPr>
      </p:pic>
      <p:sp>
        <p:nvSpPr>
          <p:cNvPr id="8" name="文本框 56"/>
          <p:cNvSpPr txBox="1"/>
          <p:nvPr/>
        </p:nvSpPr>
        <p:spPr>
          <a:xfrm>
            <a:off x="3447003" y="5625148"/>
            <a:ext cx="2118446" cy="3683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 algn="ctr"/>
            <a:r>
              <a:rPr lang="zh-CN" altLang="zh-CN" sz="2800" b="1" dirty="0">
                <a:solidFill>
                  <a:srgbClr val="0188FB"/>
                </a:solidFill>
                <a:latin typeface="微软雅黑"/>
                <a:ea typeface="微软雅黑"/>
              </a:rPr>
              <a:t>有纸报销单</a:t>
            </a:r>
          </a:p>
        </p:txBody>
      </p:sp>
      <p:sp>
        <p:nvSpPr>
          <p:cNvPr id="9" name="文本框 56"/>
          <p:cNvSpPr txBox="1"/>
          <p:nvPr/>
        </p:nvSpPr>
        <p:spPr>
          <a:xfrm>
            <a:off x="3485103" y="2612240"/>
            <a:ext cx="2080346" cy="3683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 algn="ctr"/>
            <a:r>
              <a:rPr lang="zh-CN" altLang="zh-CN" sz="2800" b="1">
                <a:solidFill>
                  <a:srgbClr val="87C120"/>
                </a:solidFill>
                <a:latin typeface="微软雅黑"/>
                <a:ea typeface="微软雅黑"/>
              </a:rPr>
              <a:t>无纸报销单</a:t>
            </a:r>
          </a:p>
        </p:txBody>
      </p:sp>
      <p:pic>
        <p:nvPicPr>
          <p:cNvPr id="10" name="图片 48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3653815" y="1110358"/>
            <a:ext cx="1947667" cy="1146787"/>
          </a:xfrm>
          <a:prstGeom prst="rect">
            <a:avLst/>
          </a:prstGeom>
        </p:spPr>
      </p:pic>
      <p:cxnSp>
        <p:nvCxnSpPr>
          <p:cNvPr id="11" name="直接箭头连接符 27"/>
          <p:cNvCxnSpPr/>
          <p:nvPr/>
        </p:nvCxnSpPr>
        <p:spPr>
          <a:xfrm>
            <a:off x="5919470" y="2004818"/>
            <a:ext cx="2573067" cy="0"/>
          </a:xfrm>
          <a:prstGeom prst="straightConnector1">
            <a:avLst/>
          </a:prstGeom>
          <a:ln w="38100" cap="rnd">
            <a:solidFill>
              <a:srgbClr val="87C12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8779360" y="638941"/>
            <a:ext cx="2614173" cy="2341599"/>
          </a:xfrm>
          <a:prstGeom prst="rect">
            <a:avLst/>
          </a:prstGeom>
        </p:spPr>
      </p:pic>
      <p:sp>
        <p:nvSpPr>
          <p:cNvPr id="13" name="文本框 56"/>
          <p:cNvSpPr txBox="1"/>
          <p:nvPr/>
        </p:nvSpPr>
        <p:spPr>
          <a:xfrm>
            <a:off x="8969605" y="2980540"/>
            <a:ext cx="2233684" cy="36195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 algn="ctr"/>
            <a:r>
              <a:rPr lang="zh-CN" altLang="zh-CN" sz="1800" b="1">
                <a:solidFill>
                  <a:srgbClr val="87C120"/>
                </a:solidFill>
                <a:latin typeface="微软雅黑"/>
                <a:ea typeface="微软雅黑"/>
              </a:rPr>
              <a:t>无纸化报销平台</a:t>
            </a:r>
          </a:p>
        </p:txBody>
      </p:sp>
      <p:cxnSp>
        <p:nvCxnSpPr>
          <p:cNvPr id="14" name="直接箭头连接符 27"/>
          <p:cNvCxnSpPr/>
          <p:nvPr/>
        </p:nvCxnSpPr>
        <p:spPr>
          <a:xfrm>
            <a:off x="5919470" y="5342402"/>
            <a:ext cx="2367300" cy="0"/>
          </a:xfrm>
          <a:prstGeom prst="straightConnector1">
            <a:avLst/>
          </a:prstGeom>
          <a:ln w="28575" cap="rnd">
            <a:solidFill>
              <a:srgbClr val="0188FB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8830160" y="4305692"/>
            <a:ext cx="2614173" cy="2341599"/>
          </a:xfrm>
          <a:prstGeom prst="rect">
            <a:avLst/>
          </a:prstGeom>
        </p:spPr>
      </p:pic>
      <p:sp>
        <p:nvSpPr>
          <p:cNvPr id="16" name="文本框 56"/>
          <p:cNvSpPr txBox="1"/>
          <p:nvPr/>
        </p:nvSpPr>
        <p:spPr>
          <a:xfrm>
            <a:off x="9014055" y="6466316"/>
            <a:ext cx="2235200" cy="36195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 algn="ctr"/>
            <a:r>
              <a:rPr lang="zh-CN" altLang="zh-CN" sz="1800" b="1">
                <a:solidFill>
                  <a:srgbClr val="0188FB"/>
                </a:solidFill>
                <a:latin typeface="微软雅黑"/>
                <a:ea typeface="微软雅黑"/>
              </a:rPr>
              <a:t>网上报销</a:t>
            </a:r>
            <a:r>
              <a:rPr lang="en-US" altLang="en-US" sz="1800" b="1">
                <a:solidFill>
                  <a:srgbClr val="0188FB"/>
                </a:solidFill>
                <a:latin typeface="微软雅黑"/>
                <a:ea typeface="微软雅黑"/>
              </a:rPr>
              <a:t>2.0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8953463" y="4424730"/>
            <a:ext cx="2373094" cy="1200418"/>
          </a:xfrm>
          <a:prstGeom prst="rect">
            <a:avLst/>
          </a:prstGeom>
        </p:spPr>
      </p:pic>
      <p:sp>
        <p:nvSpPr>
          <p:cNvPr id="18" name="TextBox 30"/>
          <p:cNvSpPr txBox="1"/>
          <p:nvPr/>
        </p:nvSpPr>
        <p:spPr>
          <a:xfrm flipH="1">
            <a:off x="5896786" y="4867730"/>
            <a:ext cx="2317750" cy="393700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en-US" altLang="en-US" sz="2000">
                <a:solidFill>
                  <a:srgbClr val="0188FB"/>
                </a:solidFill>
                <a:latin typeface="Microsoft YaHei"/>
                <a:ea typeface="Microsoft YaHei"/>
              </a:rPr>
              <a:t> </a:t>
            </a:r>
            <a:r>
              <a:rPr lang="zh-CN" altLang="zh-CN" sz="1800">
                <a:solidFill>
                  <a:srgbClr val="0188FB"/>
                </a:solidFill>
                <a:latin typeface="Microsoft YaHei"/>
                <a:ea typeface="Microsoft YaHei"/>
              </a:rPr>
              <a:t>跟现有模式一样</a:t>
            </a:r>
          </a:p>
        </p:txBody>
      </p:sp>
      <p:sp>
        <p:nvSpPr>
          <p:cNvPr id="19" name="TextBox 30"/>
          <p:cNvSpPr txBox="1"/>
          <p:nvPr/>
        </p:nvSpPr>
        <p:spPr>
          <a:xfrm flipH="1">
            <a:off x="5919470" y="716801"/>
            <a:ext cx="2882900" cy="1073150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2000">
                <a:solidFill>
                  <a:srgbClr val="87C120"/>
                </a:solidFill>
                <a:latin typeface="Microsoft YaHei"/>
                <a:ea typeface="Microsoft YaHei"/>
              </a:rPr>
              <a:t>①不用打印</a:t>
            </a:r>
          </a:p>
          <a:p>
            <a:pPr lvl="0" algn="l">
              <a:lnSpc>
                <a:spcPct val="130000"/>
              </a:lnSpc>
            </a:pPr>
            <a:r>
              <a:rPr lang="zh-CN" altLang="zh-CN" sz="2000">
                <a:solidFill>
                  <a:srgbClr val="87C120"/>
                </a:solidFill>
                <a:latin typeface="Microsoft YaHei"/>
                <a:ea typeface="Microsoft YaHei"/>
              </a:rPr>
              <a:t>②不用贴票</a:t>
            </a:r>
          </a:p>
          <a:p>
            <a:pPr lvl="0" algn="l">
              <a:lnSpc>
                <a:spcPct val="130000"/>
              </a:lnSpc>
            </a:pPr>
            <a:r>
              <a:rPr lang="zh-CN" altLang="zh-CN" sz="2000">
                <a:solidFill>
                  <a:srgbClr val="87C120"/>
                </a:solidFill>
                <a:latin typeface="Microsoft YaHei"/>
                <a:ea typeface="Microsoft YaHei"/>
              </a:rPr>
              <a:t>③自动填报、自动验票</a:t>
            </a:r>
          </a:p>
        </p:txBody>
      </p:sp>
      <p:sp>
        <p:nvSpPr>
          <p:cNvPr id="20" name="TextBox 30"/>
          <p:cNvSpPr txBox="1"/>
          <p:nvPr/>
        </p:nvSpPr>
        <p:spPr>
          <a:xfrm flipH="1">
            <a:off x="5919470" y="2120890"/>
            <a:ext cx="2882900" cy="717550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2000">
                <a:solidFill>
                  <a:srgbClr val="87C120"/>
                </a:solidFill>
                <a:latin typeface="Microsoft YaHei"/>
                <a:ea typeface="Microsoft YaHei"/>
              </a:rPr>
              <a:t>④不用到处找领导签字</a:t>
            </a:r>
          </a:p>
          <a:p>
            <a:pPr lvl="0" algn="l">
              <a:lnSpc>
                <a:spcPct val="130000"/>
              </a:lnSpc>
            </a:pPr>
            <a:r>
              <a:rPr lang="zh-CN" altLang="zh-CN" sz="2000">
                <a:solidFill>
                  <a:srgbClr val="87C120"/>
                </a:solidFill>
                <a:latin typeface="Microsoft YaHei"/>
                <a:ea typeface="Microsoft YaHei"/>
              </a:rPr>
              <a:t>⑤不用交单到财务</a:t>
            </a:r>
          </a:p>
        </p:txBody>
      </p:sp>
      <p:cxnSp>
        <p:nvCxnSpPr>
          <p:cNvPr id="21" name="直接箭头连接符 27"/>
          <p:cNvCxnSpPr/>
          <p:nvPr/>
        </p:nvCxnSpPr>
        <p:spPr>
          <a:xfrm flipV="1">
            <a:off x="88595" y="3864624"/>
            <a:ext cx="12023911" cy="0"/>
          </a:xfrm>
          <a:prstGeom prst="straightConnector1">
            <a:avLst/>
          </a:prstGeom>
          <a:ln w="15875" cap="rnd">
            <a:solidFill>
              <a:schemeClr val="bg1">
                <a:lumMod val="85000"/>
              </a:schemeClr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22" name="组合 21"/>
          <p:cNvGrpSpPr/>
          <p:nvPr/>
        </p:nvGrpSpPr>
        <p:grpSpPr>
          <a:xfrm>
            <a:off x="2248764" y="3743981"/>
            <a:ext cx="241286" cy="241286"/>
            <a:chOff x="1860557" y="2475627"/>
            <a:chExt cx="241286" cy="241286"/>
          </a:xfrm>
          <a:noFill/>
        </p:grpSpPr>
        <p:sp>
          <p:nvSpPr>
            <p:cNvPr id="23" name="椭圆 36"/>
            <p:cNvSpPr/>
            <p:nvPr/>
          </p:nvSpPr>
          <p:spPr>
            <a:xfrm>
              <a:off x="18605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4" name="椭圆 37"/>
            <p:cNvSpPr/>
            <p:nvPr/>
          </p:nvSpPr>
          <p:spPr>
            <a:xfrm>
              <a:off x="19208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88104" y="3743981"/>
            <a:ext cx="241286" cy="241286"/>
            <a:chOff x="4603757" y="2475627"/>
            <a:chExt cx="241286" cy="241286"/>
          </a:xfrm>
          <a:noFill/>
        </p:grpSpPr>
        <p:sp>
          <p:nvSpPr>
            <p:cNvPr id="26" name="椭圆 38"/>
            <p:cNvSpPr/>
            <p:nvPr/>
          </p:nvSpPr>
          <p:spPr>
            <a:xfrm>
              <a:off x="46037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lvl="0" algn="r">
                <a:lnSpc>
                  <a:spcPct val="130000"/>
                </a:lnSpc>
                <a:buClrTx/>
                <a:buSzTx/>
                <a:buFontTx/>
              </a:pPr>
              <a:endParaRPr lang="zh-CN" altLang="zh-CN" sz="160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椭圆 39"/>
            <p:cNvSpPr/>
            <p:nvPr/>
          </p:nvSpPr>
          <p:spPr>
            <a:xfrm>
              <a:off x="46640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49694" y="3743981"/>
            <a:ext cx="241286" cy="241286"/>
            <a:chOff x="7346957" y="2475627"/>
            <a:chExt cx="241286" cy="241286"/>
          </a:xfrm>
          <a:noFill/>
        </p:grpSpPr>
        <p:sp>
          <p:nvSpPr>
            <p:cNvPr id="29" name="椭圆 40"/>
            <p:cNvSpPr/>
            <p:nvPr/>
          </p:nvSpPr>
          <p:spPr>
            <a:xfrm>
              <a:off x="73469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0" name="椭圆 41"/>
            <p:cNvSpPr/>
            <p:nvPr/>
          </p:nvSpPr>
          <p:spPr>
            <a:xfrm>
              <a:off x="74072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57464" y="3743981"/>
            <a:ext cx="241286" cy="241286"/>
            <a:chOff x="10090157" y="2475627"/>
            <a:chExt cx="241286" cy="241286"/>
          </a:xfrm>
          <a:noFill/>
        </p:grpSpPr>
        <p:sp>
          <p:nvSpPr>
            <p:cNvPr id="32" name="椭圆 48"/>
            <p:cNvSpPr/>
            <p:nvPr/>
          </p:nvSpPr>
          <p:spPr>
            <a:xfrm>
              <a:off x="100901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3" name="椭圆 49"/>
            <p:cNvSpPr/>
            <p:nvPr/>
          </p:nvSpPr>
          <p:spPr>
            <a:xfrm>
              <a:off x="101504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86684" y="3743981"/>
            <a:ext cx="241286" cy="241286"/>
            <a:chOff x="4603757" y="2475627"/>
            <a:chExt cx="241286" cy="241286"/>
          </a:xfrm>
          <a:noFill/>
        </p:grpSpPr>
        <p:sp>
          <p:nvSpPr>
            <p:cNvPr id="35" name="椭圆 38"/>
            <p:cNvSpPr/>
            <p:nvPr/>
          </p:nvSpPr>
          <p:spPr>
            <a:xfrm>
              <a:off x="46037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lvl="0" algn="r">
                <a:lnSpc>
                  <a:spcPct val="130000"/>
                </a:lnSpc>
                <a:buClrTx/>
                <a:buSzTx/>
                <a:buFontTx/>
              </a:pPr>
              <a:endParaRPr lang="zh-CN" altLang="zh-CN" sz="160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6" name="椭圆 39"/>
            <p:cNvSpPr/>
            <p:nvPr/>
          </p:nvSpPr>
          <p:spPr>
            <a:xfrm>
              <a:off x="46640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878424" y="3743981"/>
            <a:ext cx="241286" cy="241286"/>
            <a:chOff x="7346957" y="2475627"/>
            <a:chExt cx="241286" cy="241286"/>
          </a:xfrm>
          <a:noFill/>
        </p:grpSpPr>
        <p:sp>
          <p:nvSpPr>
            <p:cNvPr id="38" name="椭圆 40"/>
            <p:cNvSpPr/>
            <p:nvPr/>
          </p:nvSpPr>
          <p:spPr>
            <a:xfrm>
              <a:off x="73469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9" name="椭圆 41"/>
            <p:cNvSpPr/>
            <p:nvPr/>
          </p:nvSpPr>
          <p:spPr>
            <a:xfrm>
              <a:off x="74072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79595" y="3743981"/>
            <a:ext cx="241286" cy="241286"/>
            <a:chOff x="1860557" y="2475627"/>
            <a:chExt cx="241286" cy="241286"/>
          </a:xfrm>
          <a:noFill/>
        </p:grpSpPr>
        <p:sp>
          <p:nvSpPr>
            <p:cNvPr id="41" name="椭圆 36"/>
            <p:cNvSpPr/>
            <p:nvPr/>
          </p:nvSpPr>
          <p:spPr>
            <a:xfrm>
              <a:off x="18605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2" name="椭圆 37"/>
            <p:cNvSpPr/>
            <p:nvPr/>
          </p:nvSpPr>
          <p:spPr>
            <a:xfrm>
              <a:off x="19208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610684" y="3743981"/>
            <a:ext cx="241286" cy="241286"/>
            <a:chOff x="7346957" y="2475627"/>
            <a:chExt cx="241286" cy="241286"/>
          </a:xfrm>
          <a:noFill/>
        </p:grpSpPr>
        <p:sp>
          <p:nvSpPr>
            <p:cNvPr id="44" name="椭圆 40"/>
            <p:cNvSpPr/>
            <p:nvPr/>
          </p:nvSpPr>
          <p:spPr>
            <a:xfrm>
              <a:off x="73469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5" name="椭圆 41"/>
            <p:cNvSpPr/>
            <p:nvPr/>
          </p:nvSpPr>
          <p:spPr>
            <a:xfrm>
              <a:off x="74072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876512" y="3743981"/>
            <a:ext cx="241286" cy="241286"/>
            <a:chOff x="10090157" y="2475627"/>
            <a:chExt cx="241286" cy="241286"/>
          </a:xfrm>
          <a:noFill/>
        </p:grpSpPr>
        <p:sp>
          <p:nvSpPr>
            <p:cNvPr id="47" name="椭圆 48"/>
            <p:cNvSpPr/>
            <p:nvPr/>
          </p:nvSpPr>
          <p:spPr>
            <a:xfrm>
              <a:off x="10090157" y="2475627"/>
              <a:ext cx="241286" cy="241286"/>
            </a:xfrm>
            <a:prstGeom prst="ellipse">
              <a:avLst/>
            </a:prstGeom>
            <a:solidFill>
              <a:srgbClr val="D5D3E7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8" name="椭圆 49"/>
            <p:cNvSpPr/>
            <p:nvPr/>
          </p:nvSpPr>
          <p:spPr>
            <a:xfrm>
              <a:off x="10150476" y="2535946"/>
              <a:ext cx="120650" cy="120650"/>
            </a:xfrm>
            <a:prstGeom prst="ellipse">
              <a:avLst/>
            </a:prstGeom>
            <a:solidFill>
              <a:srgbClr val="5B549A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pPr marL="0" lvl="0" indent="0" algn="r" defTabSz="91440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zh-CN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64" y="64"/>
            <a:ext cx="11749182" cy="641804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0426" y="254402"/>
            <a:ext cx="8769350" cy="717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zh-CN" sz="3200" b="1">
                <a:solidFill>
                  <a:srgbClr val="262626"/>
                </a:solidFill>
                <a:latin typeface="微软雅黑"/>
                <a:ea typeface="微软雅黑"/>
              </a:rPr>
              <a:t>升级背景——网上报账（无纸化）适用范围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819482" y="931347"/>
            <a:ext cx="11118850" cy="60960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3200" b="1" dirty="0">
                <a:solidFill>
                  <a:srgbClr val="0188FB"/>
                </a:solidFill>
                <a:latin typeface="微软雅黑"/>
                <a:ea typeface="微软雅黑"/>
              </a:rPr>
              <a:t>发票及附件：</a:t>
            </a:r>
          </a:p>
          <a:p>
            <a:pPr lvl="0" algn="l">
              <a:lnSpc>
                <a:spcPct val="130000"/>
              </a:lnSpc>
            </a:pPr>
            <a:r>
              <a:rPr lang="en-US" altLang="en-US" sz="3200" b="0" dirty="0">
                <a:solidFill>
                  <a:srgbClr val="000000"/>
                </a:solidFill>
                <a:latin typeface="微软雅黑"/>
                <a:ea typeface="微软雅黑"/>
              </a:rPr>
              <a:t>1.</a:t>
            </a:r>
            <a:r>
              <a:rPr lang="zh-CN" altLang="zh-CN" sz="3200" b="0" dirty="0">
                <a:solidFill>
                  <a:srgbClr val="000000"/>
                </a:solidFill>
                <a:latin typeface="微软雅黑"/>
                <a:ea typeface="微软雅黑"/>
              </a:rPr>
              <a:t>所有票据为电子发票的业务</a:t>
            </a:r>
          </a:p>
          <a:p>
            <a:pPr lvl="0" algn="l">
              <a:lnSpc>
                <a:spcPct val="130000"/>
              </a:lnSpc>
            </a:pPr>
            <a:r>
              <a:rPr lang="en-US" altLang="en-US" sz="3200" b="0" i="0" strike="noStrike" spc="0" dirty="0">
                <a:solidFill>
                  <a:srgbClr val="000000"/>
                </a:solidFill>
                <a:latin typeface="微软雅黑"/>
                <a:ea typeface="微软雅黑"/>
              </a:rPr>
              <a:t>2.</a:t>
            </a:r>
            <a:r>
              <a:rPr lang="zh-CN" altLang="zh-CN" sz="3200" b="0" i="0" strike="noStrike" spc="0" dirty="0">
                <a:solidFill>
                  <a:srgbClr val="000000"/>
                </a:solidFill>
                <a:latin typeface="微软雅黑"/>
                <a:ea typeface="微软雅黑"/>
              </a:rPr>
              <a:t>所有的报销支撑材料都可以为电子版本，支持</a:t>
            </a:r>
            <a:r>
              <a:rPr lang="en-US" altLang="en-US" sz="3200" b="0" i="0" strike="noStrike" spc="0" dirty="0">
                <a:solidFill>
                  <a:srgbClr val="000000"/>
                </a:solidFill>
                <a:latin typeface="微软雅黑"/>
                <a:ea typeface="微软雅黑"/>
              </a:rPr>
              <a:t>PDF</a:t>
            </a:r>
            <a:r>
              <a:rPr lang="zh-CN" altLang="zh-CN" sz="3200" b="0" i="0" strike="noStrike" spc="0" dirty="0">
                <a:solidFill>
                  <a:srgbClr val="000000"/>
                </a:solidFill>
                <a:latin typeface="微软雅黑"/>
                <a:ea typeface="微软雅黑"/>
              </a:rPr>
              <a:t>或图片格式（</a:t>
            </a:r>
            <a:r>
              <a:rPr lang="en-US" altLang="en-US" sz="3200" b="0" i="0" strike="noStrike" spc="0" dirty="0">
                <a:solidFill>
                  <a:srgbClr val="000000"/>
                </a:solidFill>
                <a:latin typeface="微软雅黑"/>
                <a:ea typeface="微软雅黑"/>
              </a:rPr>
              <a:t> jpg</a:t>
            </a:r>
            <a:r>
              <a:rPr lang="zh-CN" altLang="zh-CN" sz="3200" b="0" i="0" strike="noStrike" spc="0" dirty="0">
                <a:solidFill>
                  <a:srgbClr val="000000"/>
                </a:solidFill>
                <a:latin typeface="微软雅黑"/>
                <a:ea typeface="微软雅黑"/>
              </a:rPr>
              <a:t>，</a:t>
            </a:r>
            <a:r>
              <a:rPr lang="en-US" altLang="en-US" sz="3200" b="0" i="0" strike="noStrike" spc="0" dirty="0">
                <a:solidFill>
                  <a:srgbClr val="000000"/>
                </a:solidFill>
                <a:latin typeface="微软雅黑"/>
                <a:ea typeface="微软雅黑"/>
              </a:rPr>
              <a:t>jpeg</a:t>
            </a:r>
            <a:r>
              <a:rPr lang="zh-CN" altLang="zh-CN" sz="3200" b="0" i="0" strike="noStrike" spc="0" dirty="0">
                <a:solidFill>
                  <a:srgbClr val="000000"/>
                </a:solidFill>
                <a:latin typeface="微软雅黑"/>
                <a:ea typeface="微软雅黑"/>
              </a:rPr>
              <a:t>，</a:t>
            </a:r>
            <a:r>
              <a:rPr lang="en-US" altLang="en-US" sz="3200" b="0" i="0" strike="noStrike" spc="0" dirty="0" err="1">
                <a:solidFill>
                  <a:srgbClr val="000000"/>
                </a:solidFill>
                <a:latin typeface="微软雅黑"/>
                <a:ea typeface="微软雅黑"/>
              </a:rPr>
              <a:t>png</a:t>
            </a:r>
            <a:r>
              <a:rPr lang="zh-CN" altLang="zh-CN" sz="3200" b="0" i="0" strike="noStrike" spc="0" dirty="0">
                <a:solidFill>
                  <a:srgbClr val="000000"/>
                </a:solidFill>
                <a:latin typeface="微软雅黑"/>
                <a:ea typeface="微软雅黑"/>
              </a:rPr>
              <a:t>）。</a:t>
            </a:r>
          </a:p>
          <a:p>
            <a:pPr lvl="0" algn="l">
              <a:lnSpc>
                <a:spcPct val="130000"/>
              </a:lnSpc>
            </a:pPr>
            <a:endParaRPr lang="en-US" altLang="en-US" sz="3200" b="0" i="0" strike="noStrike" spc="0" dirty="0">
              <a:solidFill>
                <a:srgbClr val="000000"/>
              </a:solidFill>
              <a:latin typeface="微软雅黑"/>
              <a:ea typeface="微软雅黑"/>
            </a:endParaRPr>
          </a:p>
          <a:p>
            <a:pPr lvl="0" algn="l">
              <a:lnSpc>
                <a:spcPct val="130000"/>
              </a:lnSpc>
            </a:pPr>
            <a:r>
              <a:rPr lang="zh-CN" altLang="zh-CN" sz="3200" b="1" dirty="0">
                <a:solidFill>
                  <a:srgbClr val="0188FB"/>
                </a:solidFill>
                <a:latin typeface="微软雅黑"/>
                <a:ea typeface="微软雅黑"/>
              </a:rPr>
              <a:t>本次上线的业务模块：</a:t>
            </a:r>
          </a:p>
          <a:p>
            <a:pPr lvl="0" defTabSz="901700">
              <a:lnSpc>
                <a:spcPct val="130000"/>
              </a:lnSpc>
            </a:pPr>
            <a:r>
              <a:rPr lang="zh-CN" altLang="zh-CN" sz="3200" b="0" dirty="0">
                <a:solidFill>
                  <a:srgbClr val="000000"/>
                </a:solidFill>
                <a:latin typeface="微软雅黑"/>
                <a:ea typeface="微软雅黑"/>
              </a:rPr>
              <a:t>日常报销、国内差旅、国内来访、</a:t>
            </a:r>
            <a:r>
              <a:rPr lang="zh-CN" altLang="zh-CN" sz="3200" b="0" i="0" strike="noStrike" spc="0" dirty="0">
                <a:solidFill>
                  <a:srgbClr val="000000"/>
                </a:solidFill>
                <a:latin typeface="微软雅黑"/>
                <a:ea typeface="微软雅黑"/>
              </a:rPr>
              <a:t>举办会议</a:t>
            </a:r>
            <a:r>
              <a:rPr lang="en-US" altLang="en-US" sz="3200" b="0" i="0" strike="noStrike" spc="0" dirty="0">
                <a:solidFill>
                  <a:srgbClr val="000000"/>
                </a:solidFill>
                <a:latin typeface="微软雅黑"/>
                <a:ea typeface="微软雅黑"/>
              </a:rPr>
              <a:t>/</a:t>
            </a:r>
            <a:r>
              <a:rPr lang="zh-CN" altLang="zh-CN" sz="3200" b="0" i="0" strike="noStrike" spc="0" dirty="0">
                <a:solidFill>
                  <a:srgbClr val="000000"/>
                </a:solidFill>
                <a:latin typeface="微软雅黑"/>
                <a:ea typeface="微软雅黑"/>
              </a:rPr>
              <a:t>培训费</a:t>
            </a:r>
          </a:p>
          <a:p>
            <a:pPr lvl="0" defTabSz="901700">
              <a:lnSpc>
                <a:spcPct val="130000"/>
              </a:lnSpc>
            </a:pPr>
            <a:r>
              <a:rPr lang="zh-CN" altLang="zh-CN" sz="3200" b="0" i="0" strike="noStrike" spc="0" dirty="0">
                <a:solidFill>
                  <a:srgbClr val="000000"/>
                </a:solidFill>
                <a:latin typeface="微软雅黑"/>
                <a:ea typeface="微软雅黑"/>
              </a:rPr>
              <a:t>修缮工程、福利费、学生实习、学生文体活动</a:t>
            </a:r>
          </a:p>
          <a:p>
            <a:pPr lvl="0" defTabSz="901700">
              <a:lnSpc>
                <a:spcPct val="130000"/>
              </a:lnSpc>
            </a:pPr>
            <a:r>
              <a:rPr lang="zh-CN" altLang="zh-CN" sz="3200" b="0" dirty="0">
                <a:solidFill>
                  <a:srgbClr val="000000"/>
                </a:solidFill>
                <a:latin typeface="微软雅黑"/>
                <a:ea typeface="微软雅黑"/>
              </a:rPr>
              <a:t>借款相关业务</a:t>
            </a:r>
          </a:p>
          <a:p>
            <a:pPr lvl="0" algn="l">
              <a:lnSpc>
                <a:spcPct val="130000"/>
              </a:lnSpc>
            </a:pPr>
            <a:endParaRPr lang="en-US" altLang="en-US" sz="200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rcRect t="6908"/>
          <a:stretch/>
        </p:blipFill>
        <p:spPr>
          <a:xfrm>
            <a:off x="127" y="127"/>
            <a:ext cx="1638710" cy="816331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7635458" y="3597820"/>
            <a:ext cx="354061" cy="122454"/>
          </a:xfrm>
          <a:prstGeom prst="rect">
            <a:avLst/>
          </a:prstGeom>
          <a:solidFill>
            <a:srgbClr val="F5FA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 lang="zh-CN" altLang="zh-CN">
              <a:ea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580224" y="4362453"/>
            <a:ext cx="492606" cy="136861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 lang="zh-CN" altLang="zh-CN">
              <a:ea typeface="微软雅黑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099962" y="4935684"/>
            <a:ext cx="492606" cy="136861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 lang="zh-CN" altLang="zh-CN">
              <a:ea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106312" y="5713078"/>
            <a:ext cx="492606" cy="136861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 lang="zh-CN" altLang="zh-CN">
              <a:ea typeface="微软雅黑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580224" y="5840271"/>
            <a:ext cx="492606" cy="136861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 lang="zh-CN" altLang="zh-CN">
              <a:ea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64" y="64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0363" y="254339"/>
            <a:ext cx="9086850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zh-CN" sz="3200" b="1" dirty="0">
                <a:solidFill>
                  <a:srgbClr val="262626"/>
                </a:solidFill>
                <a:latin typeface="微软雅黑"/>
                <a:ea typeface="微软雅黑"/>
              </a:rPr>
              <a:t>升级背景</a:t>
            </a:r>
            <a:r>
              <a:rPr lang="zh-CN" altLang="zh-CN" sz="3200" b="1" dirty="0" smtClean="0">
                <a:solidFill>
                  <a:srgbClr val="262626"/>
                </a:solidFill>
                <a:latin typeface="微软雅黑"/>
                <a:ea typeface="微软雅黑"/>
              </a:rPr>
              <a:t>——对</a:t>
            </a:r>
            <a:r>
              <a:rPr lang="zh-CN" altLang="zh-CN" sz="3200" b="1" dirty="0">
                <a:solidFill>
                  <a:srgbClr val="262626"/>
                </a:solidFill>
                <a:latin typeface="微软雅黑"/>
                <a:ea typeface="微软雅黑"/>
              </a:rPr>
              <a:t>审批人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rcRect t="6908"/>
          <a:stretch/>
        </p:blipFill>
        <p:spPr>
          <a:xfrm>
            <a:off x="64" y="64"/>
            <a:ext cx="1638710" cy="87229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635394" y="3597756"/>
            <a:ext cx="354061" cy="130848"/>
          </a:xfrm>
          <a:prstGeom prst="rect">
            <a:avLst/>
          </a:prstGeom>
          <a:solidFill>
            <a:srgbClr val="F5FA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/>
          </a:p>
        </p:txBody>
      </p:sp>
      <p:sp>
        <p:nvSpPr>
          <p:cNvPr id="25" name="矩形 24"/>
          <p:cNvSpPr/>
          <p:nvPr/>
        </p:nvSpPr>
        <p:spPr>
          <a:xfrm>
            <a:off x="9580161" y="4362390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/>
          </a:p>
        </p:txBody>
      </p:sp>
      <p:sp>
        <p:nvSpPr>
          <p:cNvPr id="26" name="矩形 25"/>
          <p:cNvSpPr/>
          <p:nvPr/>
        </p:nvSpPr>
        <p:spPr>
          <a:xfrm>
            <a:off x="10099899" y="4935621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/>
          </a:p>
        </p:txBody>
      </p:sp>
      <p:sp>
        <p:nvSpPr>
          <p:cNvPr id="27" name="矩形 26"/>
          <p:cNvSpPr/>
          <p:nvPr/>
        </p:nvSpPr>
        <p:spPr>
          <a:xfrm>
            <a:off x="9580161" y="5062814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/>
          </a:p>
        </p:txBody>
      </p:sp>
      <p:sp>
        <p:nvSpPr>
          <p:cNvPr id="28" name="矩形 27"/>
          <p:cNvSpPr/>
          <p:nvPr/>
        </p:nvSpPr>
        <p:spPr>
          <a:xfrm>
            <a:off x="10106249" y="5713015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/>
          </a:p>
        </p:txBody>
      </p:sp>
      <p:sp>
        <p:nvSpPr>
          <p:cNvPr id="29" name="矩形 28"/>
          <p:cNvSpPr/>
          <p:nvPr/>
        </p:nvSpPr>
        <p:spPr>
          <a:xfrm>
            <a:off x="9580161" y="5840208"/>
            <a:ext cx="492606" cy="146242"/>
          </a:xfrm>
          <a:prstGeom prst="rect">
            <a:avLst/>
          </a:prstGeom>
          <a:solidFill>
            <a:srgbClr val="FFFFFF"/>
          </a:solidFill>
          <a:ln w="0"/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1488510" y="4435510"/>
            <a:ext cx="6096000" cy="1555750"/>
          </a:xfrm>
        </p:spPr>
        <p:txBody>
          <a:bodyPr>
            <a:spAutoFit/>
          </a:bodyPr>
          <a:lstStyle/>
          <a:p>
            <a:pPr lvl="0"/>
            <a:r>
              <a:rPr lang="zh-CN" altLang="zh-CN" sz="2400" b="1">
                <a:solidFill>
                  <a:srgbClr val="000000"/>
                </a:solidFill>
                <a:latin typeface="微软雅黑"/>
                <a:ea typeface="微软雅黑"/>
              </a:rPr>
              <a:t>证明人</a:t>
            </a:r>
          </a:p>
          <a:p>
            <a:pPr lvl="0"/>
            <a:r>
              <a:rPr lang="zh-CN" altLang="zh-CN" sz="2400" b="1">
                <a:solidFill>
                  <a:srgbClr val="000000"/>
                </a:solidFill>
                <a:latin typeface="微软雅黑"/>
                <a:ea typeface="微软雅黑"/>
              </a:rPr>
              <a:t>项目负责人</a:t>
            </a:r>
          </a:p>
          <a:p>
            <a:pPr lvl="0"/>
            <a:r>
              <a:rPr lang="zh-CN" altLang="zh-CN" sz="2400" b="1">
                <a:solidFill>
                  <a:srgbClr val="000000"/>
                </a:solidFill>
                <a:latin typeface="微软雅黑"/>
                <a:ea typeface="微软雅黑"/>
              </a:rPr>
              <a:t>加签人</a:t>
            </a:r>
          </a:p>
          <a:p>
            <a:pPr lvl="0"/>
            <a:r>
              <a:rPr lang="zh-CN" altLang="zh-CN" sz="2400" b="1">
                <a:solidFill>
                  <a:srgbClr val="000000"/>
                </a:solidFill>
                <a:latin typeface="微软雅黑"/>
                <a:ea typeface="微软雅黑"/>
              </a:rPr>
              <a:t>相关领导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488510" y="1604723"/>
            <a:ext cx="2540000" cy="2540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91888" y="1722024"/>
            <a:ext cx="4732363" cy="546100"/>
          </a:xfr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000" b="1">
                <a:solidFill>
                  <a:srgbClr val="124062"/>
                </a:solidFill>
                <a:latin typeface="微软雅黑"/>
                <a:ea typeface="微软雅黑"/>
              </a:rPr>
              <a:t>待办信息微信推送，掌握待审批事项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91888" y="3477780"/>
            <a:ext cx="6096000" cy="546100"/>
          </a:xfr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000" b="1">
                <a:solidFill>
                  <a:srgbClr val="124062"/>
                </a:solidFill>
                <a:latin typeface="微软雅黑"/>
                <a:ea typeface="微软雅黑"/>
              </a:rPr>
              <a:t>手机随时随地线上审批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78928" y="5240036"/>
            <a:ext cx="6096000" cy="546100"/>
          </a:xfr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000" b="1">
                <a:solidFill>
                  <a:srgbClr val="124062"/>
                </a:solidFill>
                <a:latin typeface="微软雅黑"/>
                <a:ea typeface="微软雅黑"/>
              </a:rPr>
              <a:t>支持电脑端线上审批</a:t>
            </a:r>
          </a:p>
        </p:txBody>
      </p:sp>
      <p:sp>
        <p:nvSpPr>
          <p:cNvPr id="35" name="任意多边形 11"/>
          <p:cNvSpPr/>
          <p:nvPr/>
        </p:nvSpPr>
        <p:spPr>
          <a:xfrm>
            <a:off x="5183926" y="1604723"/>
            <a:ext cx="1206904" cy="1160250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5B549A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/>
          <a:p>
            <a:pPr lvl="0" algn="ctr">
              <a:lnSpc>
                <a:spcPct val="130000"/>
              </a:lnSpc>
            </a:pPr>
            <a:r>
              <a:rPr lang="en-US" altLang="en-US" sz="2800" b="1" spc="300">
                <a:solidFill>
                  <a:srgbClr val="FFFFFF"/>
                </a:solidFill>
                <a:latin typeface="微软雅黑"/>
                <a:ea typeface="微软雅黑"/>
              </a:rPr>
              <a:t>A</a:t>
            </a:r>
          </a:p>
        </p:txBody>
      </p:sp>
      <p:sp>
        <p:nvSpPr>
          <p:cNvPr id="36" name="任意多边形 11"/>
          <p:cNvSpPr/>
          <p:nvPr/>
        </p:nvSpPr>
        <p:spPr>
          <a:xfrm>
            <a:off x="5283788" y="4935621"/>
            <a:ext cx="1199958" cy="1157989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5B549A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/>
          <a:p>
            <a:pPr lvl="0" algn="ctr">
              <a:lnSpc>
                <a:spcPct val="130000"/>
              </a:lnSpc>
            </a:pPr>
            <a:r>
              <a:rPr lang="en-US" altLang="en-US" sz="2800" b="1" spc="300">
                <a:solidFill>
                  <a:srgbClr val="FFFFFF"/>
                </a:solidFill>
                <a:latin typeface="微软雅黑"/>
                <a:ea typeface="微软雅黑"/>
              </a:rPr>
              <a:t>C</a:t>
            </a:r>
          </a:p>
        </p:txBody>
      </p:sp>
      <p:sp>
        <p:nvSpPr>
          <p:cNvPr id="37" name="任意多边形 10"/>
          <p:cNvSpPr/>
          <p:nvPr/>
        </p:nvSpPr>
        <p:spPr>
          <a:xfrm>
            <a:off x="5183926" y="3277521"/>
            <a:ext cx="1222065" cy="1084868"/>
          </a:xfrm>
          <a:custGeom>
            <a:avLst/>
            <a:gdLst/>
            <a:ahLst/>
            <a:cxnLst/>
            <a:rect l="l" t="t" r="r" b="b"/>
            <a:pathLst>
              <a:path w="755924" h="755924">
                <a:moveTo>
                  <a:pt x="377962" y="0"/>
                </a:moveTo>
                <a:cubicBezTo>
                  <a:pt x="586705" y="0"/>
                  <a:pt x="755924" y="169219"/>
                  <a:pt x="755924" y="377962"/>
                </a:cubicBezTo>
                <a:cubicBezTo>
                  <a:pt x="755924" y="586705"/>
                  <a:pt x="586705" y="755924"/>
                  <a:pt x="377962" y="755924"/>
                </a:cubicBezTo>
                <a:cubicBezTo>
                  <a:pt x="169219" y="755924"/>
                  <a:pt x="0" y="586705"/>
                  <a:pt x="0" y="377962"/>
                </a:cubicBezTo>
                <a:cubicBezTo>
                  <a:pt x="0" y="169219"/>
                  <a:pt x="169219" y="0"/>
                  <a:pt x="377962" y="0"/>
                </a:cubicBezTo>
                <a:close/>
              </a:path>
            </a:pathLst>
          </a:custGeom>
          <a:solidFill>
            <a:srgbClr val="827CB7"/>
          </a:solidFill>
          <a:ln>
            <a:noFill/>
          </a:ln>
          <a:effectLst>
            <a:outerShdw blurRad="419100" dist="228600" dir="5400000" algn="t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spcCol="0" anchor="ctr" anchorCtr="0"/>
          <a:lstStyle/>
          <a:p>
            <a:pPr lvl="0" algn="ctr">
              <a:lnSpc>
                <a:spcPct val="130000"/>
              </a:lnSpc>
            </a:pPr>
            <a:r>
              <a:rPr lang="en-US" altLang="en-US" sz="2800" b="1" spc="300">
                <a:solidFill>
                  <a:srgbClr val="FFFFFF"/>
                </a:solidFill>
                <a:latin typeface="微软雅黑"/>
                <a:ea typeface="微软雅黑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alphaModFix amt="57000"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4" y="64"/>
            <a:ext cx="9335289" cy="583560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424670" y="3777615"/>
            <a:ext cx="2637790" cy="2637790"/>
          </a:xfrm>
          <a:prstGeom prst="ellipse">
            <a:avLst/>
          </a:prstGeom>
          <a:solidFill>
            <a:srgbClr val="152986">
              <a:alpha val="27000"/>
            </a:srgbClr>
          </a:solid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41770" y="1477645"/>
            <a:ext cx="4732655" cy="4732655"/>
          </a:xfrm>
          <a:prstGeom prst="ellipse">
            <a:avLst/>
          </a:prstGeom>
          <a:blipFill rotWithShape="1">
            <a:blip r:embed="rId5"/>
            <a:stretch/>
          </a:blipFill>
          <a:ln>
            <a:noFill/>
          </a:ln>
          <a:effectLst>
            <a:outerShdw blurRad="495300" dist="38100" dir="2700000" sx="101000" sy="101000" algn="tl" rotWithShape="0">
              <a:srgbClr val="000000">
                <a:alpha val="27000"/>
              </a:srgbClr>
            </a:outerShdw>
          </a:effectLst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zh-CN">
              <a:solidFill>
                <a:schemeClr val="lt1"/>
              </a:solidFill>
              <a:latin typeface="微软雅黑"/>
              <a:ea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06245" y="1471930"/>
            <a:ext cx="3332480" cy="814582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en-US" altLang="en-US" sz="4000" b="1">
                <a:solidFill>
                  <a:srgbClr val="262626"/>
                </a:solidFill>
                <a:latin typeface="微软雅黑"/>
                <a:ea typeface="微软雅黑"/>
              </a:rPr>
              <a:t>PART TWO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49095" y="2724785"/>
            <a:ext cx="3917950" cy="814582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zh-CN" sz="4000">
                <a:solidFill>
                  <a:srgbClr val="262626"/>
                </a:solidFill>
                <a:latin typeface="微软雅黑"/>
                <a:ea typeface="微软雅黑"/>
              </a:rPr>
              <a:t>二、整体流程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1706245" y="4974590"/>
            <a:ext cx="1988820" cy="594360"/>
          </a:xfrm>
          <a:prstGeom prst="roundRect">
            <a:avLst>
              <a:gd name="adj" fmla="val 50000"/>
            </a:avLst>
          </a:prstGeom>
          <a:solidFill>
            <a:srgbClr val="827CB7"/>
          </a:solidFill>
          <a:ln>
            <a:noFill/>
          </a:ln>
        </p:spPr>
        <p:txBody>
          <a:bodyPr anchor="ctr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字魂105号-简雅黑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9244</TotalTime>
  <Words>1122</Words>
  <Application>Microsoft Office PowerPoint</Application>
  <PresentationFormat>自定义</PresentationFormat>
  <Paragraphs>218</Paragraphs>
  <Slides>41</Slides>
  <Notes>41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cnk</cp:lastModifiedBy>
  <cp:revision>50</cp:revision>
  <dcterms:modified xsi:type="dcterms:W3CDTF">2023-05-06T00:26:56Z</dcterms:modified>
</cp:coreProperties>
</file>